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3" r:id="rId4"/>
    <p:sldId id="264" r:id="rId5"/>
    <p:sldId id="262" r:id="rId6"/>
    <p:sldId id="277" r:id="rId7"/>
    <p:sldId id="259" r:id="rId8"/>
    <p:sldId id="265" r:id="rId9"/>
    <p:sldId id="266" r:id="rId10"/>
    <p:sldId id="267" r:id="rId11"/>
    <p:sldId id="276" r:id="rId12"/>
    <p:sldId id="268" r:id="rId13"/>
    <p:sldId id="269" r:id="rId14"/>
    <p:sldId id="270" r:id="rId15"/>
    <p:sldId id="271" r:id="rId16"/>
    <p:sldId id="260" r:id="rId17"/>
    <p:sldId id="278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125" d="100"/>
          <a:sy n="125" d="100"/>
        </p:scale>
        <p:origin x="30" y="-4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D25082-FC2E-2873-1986-DF01F3C6EF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782C421-2185-F8B5-6899-9404B2C33C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35E7FB-D437-0D38-43A3-6A11572395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91F61-55F8-4573-8B9B-FA8263EEA15F}" type="datetimeFigureOut">
              <a:rPr lang="fr-FR" smtClean="0"/>
              <a:t>01/07/2024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839682-EFCD-389A-CCD3-5DD1931C4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159958-36D5-3545-F49F-03E49BD986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556D1B-D4A7-448F-9D80-55C6D085D55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819176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EA1F77-0EE2-448F-3626-BE1386C97F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18180A5-4E03-806A-C0D8-ABE6D83423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CABF9A-7333-E3B0-4ED3-2194ECE60C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91F61-55F8-4573-8B9B-FA8263EEA15F}" type="datetimeFigureOut">
              <a:rPr lang="fr-FR" smtClean="0"/>
              <a:t>01/07/2024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0BB435-15C2-0384-D5AD-31CF0079A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417C9F-9DB0-48B8-8C5A-79BDFC8278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556D1B-D4A7-448F-9D80-55C6D085D55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757761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75FE564-E02F-6EE0-BAB7-7AE4391BBA0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013F937-33EB-14DA-3054-7B397C3C03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A85DDE-2DFF-BF25-FBE1-2286C85066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91F61-55F8-4573-8B9B-FA8263EEA15F}" type="datetimeFigureOut">
              <a:rPr lang="fr-FR" smtClean="0"/>
              <a:t>01/07/2024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CA1E7D-0BD0-509C-0893-FCD915183E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04C342-281F-6D49-3A89-30CB741DB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556D1B-D4A7-448F-9D80-55C6D085D55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482954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543409-8FF0-51B9-0B8D-2F0E171548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623D55-169C-4A75-2E21-49B1E64290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4C54FB-7404-6C46-9251-36A7197DB0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91F61-55F8-4573-8B9B-FA8263EEA15F}" type="datetimeFigureOut">
              <a:rPr lang="fr-FR" smtClean="0"/>
              <a:t>01/07/2024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611B3B-5B33-54E6-07CF-72197D9C62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D3AA31-F4A7-42BA-730A-6AF77A57E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556D1B-D4A7-448F-9D80-55C6D085D55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529976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E3F204-1D21-3EC3-F902-DA2F4AEE3D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6D232C-AFB1-EE4B-D4A1-EE9489A1AE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EC56ED-E228-EF8B-A7C1-38824300E0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91F61-55F8-4573-8B9B-FA8263EEA15F}" type="datetimeFigureOut">
              <a:rPr lang="fr-FR" smtClean="0"/>
              <a:t>01/07/2024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37454A-D13A-D21A-B345-6D62960625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13197B-9084-03DD-0DDA-02891FD66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556D1B-D4A7-448F-9D80-55C6D085D55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81784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C820F-5999-ED2C-AF00-CE702468C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86A733-A523-0DB5-5B76-BD861839DE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15A48C-A1AC-1F39-99A0-FBBD4EF721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86B06B-B0DC-FC7A-F417-43308D6CF9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91F61-55F8-4573-8B9B-FA8263EEA15F}" type="datetimeFigureOut">
              <a:rPr lang="fr-FR" smtClean="0"/>
              <a:t>01/07/2024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E69541-29D9-7EE4-6F9A-1828202D0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B9EE53-DF32-60FF-B65F-B9100A6E65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556D1B-D4A7-448F-9D80-55C6D085D55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223283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0F1A5C-C48F-BB70-7015-11FFB55E22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9F4C1E-E1DD-5F72-A2E3-36C6672C6A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8EEC6F-7D9C-7248-1660-E94870831B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E7689A6-10F5-944D-D796-B4055AAC33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3B83153-16FD-FB2D-DD00-BB242293458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E02C803-B72A-F7FF-B586-5C3C1B5400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91F61-55F8-4573-8B9B-FA8263EEA15F}" type="datetimeFigureOut">
              <a:rPr lang="fr-FR" smtClean="0"/>
              <a:t>01/07/2024</a:t>
            </a:fld>
            <a:endParaRPr lang="fr-F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FBEF00E-CD20-1EE7-B81D-8A01827D9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6B0AE5F-2BE1-AD3D-8F9A-A99D618EAE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556D1B-D4A7-448F-9D80-55C6D085D55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949624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E073BD-EB56-0968-AA36-4FD448D4A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361E97-2B2C-AA71-0006-65490C393D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91F61-55F8-4573-8B9B-FA8263EEA15F}" type="datetimeFigureOut">
              <a:rPr lang="fr-FR" smtClean="0"/>
              <a:t>01/07/2024</a:t>
            </a:fld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E4BDB8-3834-275E-0504-50DEEDF9AE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A12D3F-B602-B00F-9DAB-4545E8716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556D1B-D4A7-448F-9D80-55C6D085D55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048338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7914FD3-FDCE-9B15-9869-AFB833894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91F61-55F8-4573-8B9B-FA8263EEA15F}" type="datetimeFigureOut">
              <a:rPr lang="fr-FR" smtClean="0"/>
              <a:t>01/07/2024</a:t>
            </a:fld>
            <a:endParaRPr lang="fr-F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3546C14-710C-B7A6-8592-01F86ACF12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AA1494-4D5B-15F4-EF17-4D2A61BFB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556D1B-D4A7-448F-9D80-55C6D085D55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874730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86831-ACC5-CCE4-F747-CAEFB6166F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9A1D49-7F8D-468C-3582-11ED8AB5F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F71A84-3D9F-113B-0976-913B9EDC61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964A33-9E8F-0B15-CCAC-7FDDD18D27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91F61-55F8-4573-8B9B-FA8263EEA15F}" type="datetimeFigureOut">
              <a:rPr lang="fr-FR" smtClean="0"/>
              <a:t>01/07/2024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74465A-7FB0-97EF-452B-9A5C2A28C6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8B11FC-56B4-27E8-D630-26A9AB1082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556D1B-D4A7-448F-9D80-55C6D085D55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368105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E8E20-9F12-6E12-1B1C-E473415787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C085EEE-7FC8-E614-A9A0-13E4A89A6D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3B9C0E-40D7-6AF2-468E-B2880041E4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00E239-BE68-A037-3F76-1289166E6C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91F61-55F8-4573-8B9B-FA8263EEA15F}" type="datetimeFigureOut">
              <a:rPr lang="fr-FR" smtClean="0"/>
              <a:t>01/07/2024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A033AF-4D7D-460F-CDEE-2BCF8D4AD8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05D8F2-F328-82BE-7979-85825A3BDC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556D1B-D4A7-448F-9D80-55C6D085D55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037462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57C9C1E-711E-A2CA-0853-6C062C7A8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8B6BF9-D191-A0FF-7B2A-F0CFBBEB26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1F10B5-9746-4ACB-0AE3-53FE18EEAEB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7491F61-55F8-4573-8B9B-FA8263EEA15F}" type="datetimeFigureOut">
              <a:rPr lang="fr-FR" smtClean="0"/>
              <a:t>01/07/2024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D7792C-82BB-1804-8CC1-5C94963AD5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6B59E3-9AD3-E205-F055-FCD9A75AAD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A556D1B-D4A7-448F-9D80-55C6D085D55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65001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microsoft.com/office/2007/relationships/media" Target="../media/media2.wav"/><Relationship Id="rId7" Type="http://schemas.openxmlformats.org/officeDocument/2006/relationships/slideLayout" Target="../slideLayouts/slideLayout1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audio" Target="../media/media3.wav"/><Relationship Id="rId5" Type="http://schemas.microsoft.com/office/2007/relationships/media" Target="../media/media3.wav"/><Relationship Id="rId4" Type="http://schemas.openxmlformats.org/officeDocument/2006/relationships/audio" Target="../media/media2.wav"/><Relationship Id="rId9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29.png"/><Relationship Id="rId4" Type="http://schemas.openxmlformats.org/officeDocument/2006/relationships/image" Target="../media/image32.png"/><Relationship Id="rId9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47.png"/><Relationship Id="rId3" Type="http://schemas.microsoft.com/office/2007/relationships/media" Target="../media/media5.wav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46.png"/><Relationship Id="rId17" Type="http://schemas.openxmlformats.org/officeDocument/2006/relationships/image" Target="../media/image49.png"/><Relationship Id="rId2" Type="http://schemas.openxmlformats.org/officeDocument/2006/relationships/audio" Target="../media/media4.wav"/><Relationship Id="rId16" Type="http://schemas.openxmlformats.org/officeDocument/2006/relationships/image" Target="../media/image41.png"/><Relationship Id="rId1" Type="http://schemas.microsoft.com/office/2007/relationships/media" Target="../media/media4.wav"/><Relationship Id="rId6" Type="http://schemas.openxmlformats.org/officeDocument/2006/relationships/audio" Target="../media/media6.wav"/><Relationship Id="rId11" Type="http://schemas.openxmlformats.org/officeDocument/2006/relationships/image" Target="../media/image1.jpeg"/><Relationship Id="rId5" Type="http://schemas.microsoft.com/office/2007/relationships/media" Target="../media/media6.wav"/><Relationship Id="rId15" Type="http://schemas.openxmlformats.org/officeDocument/2006/relationships/image" Target="../media/image2.png"/><Relationship Id="rId10" Type="http://schemas.openxmlformats.org/officeDocument/2006/relationships/image" Target="../media/image45.png"/><Relationship Id="rId4" Type="http://schemas.openxmlformats.org/officeDocument/2006/relationships/audio" Target="../media/media5.wav"/><Relationship Id="rId9" Type="http://schemas.openxmlformats.org/officeDocument/2006/relationships/image" Target="../media/image12.png"/><Relationship Id="rId14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e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2.png"/><Relationship Id="rId7" Type="http://schemas.openxmlformats.org/officeDocument/2006/relationships/image" Target="../media/image1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.jpe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36FA927-06C0-905B-16FE-21FF03EC408A}"/>
              </a:ext>
            </a:extLst>
          </p:cNvPr>
          <p:cNvSpPr/>
          <p:nvPr/>
        </p:nvSpPr>
        <p:spPr>
          <a:xfrm>
            <a:off x="4420478" y="5417312"/>
            <a:ext cx="3332572" cy="1112797"/>
          </a:xfrm>
          <a:prstGeom prst="rect">
            <a:avLst/>
          </a:prstGeom>
          <a:solidFill>
            <a:schemeClr val="bg1"/>
          </a:solidFill>
          <a:ln w="76200" cap="sq" cmpd="sng">
            <a:solidFill>
              <a:schemeClr val="tx1"/>
            </a:solidFill>
            <a:beve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340864"/>
                      <a:gd name="connsiteY0" fmla="*/ 0 h 1600199"/>
                      <a:gd name="connsiteX1" fmla="*/ 2340864 w 2340864"/>
                      <a:gd name="connsiteY1" fmla="*/ 0 h 1600199"/>
                      <a:gd name="connsiteX2" fmla="*/ 2340864 w 2340864"/>
                      <a:gd name="connsiteY2" fmla="*/ 1600199 h 1600199"/>
                      <a:gd name="connsiteX3" fmla="*/ 0 w 2340864"/>
                      <a:gd name="connsiteY3" fmla="*/ 1600199 h 1600199"/>
                      <a:gd name="connsiteX4" fmla="*/ 0 w 2340864"/>
                      <a:gd name="connsiteY4" fmla="*/ 0 h 16001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340864" h="1600199" fill="none" extrusionOk="0">
                        <a:moveTo>
                          <a:pt x="0" y="0"/>
                        </a:moveTo>
                        <a:cubicBezTo>
                          <a:pt x="590201" y="-49533"/>
                          <a:pt x="2025289" y="-14809"/>
                          <a:pt x="2340864" y="0"/>
                        </a:cubicBezTo>
                        <a:cubicBezTo>
                          <a:pt x="2336140" y="711132"/>
                          <a:pt x="2469537" y="1053172"/>
                          <a:pt x="2340864" y="1600199"/>
                        </a:cubicBezTo>
                        <a:cubicBezTo>
                          <a:pt x="2052367" y="1551968"/>
                          <a:pt x="993265" y="1684654"/>
                          <a:pt x="0" y="1600199"/>
                        </a:cubicBezTo>
                        <a:cubicBezTo>
                          <a:pt x="70020" y="1265618"/>
                          <a:pt x="15041" y="687429"/>
                          <a:pt x="0" y="0"/>
                        </a:cubicBezTo>
                        <a:close/>
                      </a:path>
                      <a:path w="2340864" h="1600199" stroke="0" extrusionOk="0">
                        <a:moveTo>
                          <a:pt x="0" y="0"/>
                        </a:moveTo>
                        <a:cubicBezTo>
                          <a:pt x="733269" y="118645"/>
                          <a:pt x="1548338" y="116012"/>
                          <a:pt x="2340864" y="0"/>
                        </a:cubicBezTo>
                        <a:cubicBezTo>
                          <a:pt x="2463126" y="457747"/>
                          <a:pt x="2413221" y="1260643"/>
                          <a:pt x="2340864" y="1600199"/>
                        </a:cubicBezTo>
                        <a:cubicBezTo>
                          <a:pt x="1617345" y="1734799"/>
                          <a:pt x="466436" y="1443003"/>
                          <a:pt x="0" y="1600199"/>
                        </a:cubicBezTo>
                        <a:cubicBezTo>
                          <a:pt x="-111530" y="817883"/>
                          <a:pt x="-141516" y="332559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A2E849B-DBF4-A636-FB53-70016F69A642}"/>
              </a:ext>
            </a:extLst>
          </p:cNvPr>
          <p:cNvSpPr/>
          <p:nvPr/>
        </p:nvSpPr>
        <p:spPr>
          <a:xfrm>
            <a:off x="8109530" y="3793191"/>
            <a:ext cx="3332572" cy="1342227"/>
          </a:xfrm>
          <a:prstGeom prst="rect">
            <a:avLst/>
          </a:prstGeom>
          <a:solidFill>
            <a:schemeClr val="bg1"/>
          </a:solidFill>
          <a:ln w="76200" cap="sq" cmpd="sng">
            <a:solidFill>
              <a:schemeClr val="tx1"/>
            </a:solidFill>
            <a:beve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340864"/>
                      <a:gd name="connsiteY0" fmla="*/ 0 h 1600199"/>
                      <a:gd name="connsiteX1" fmla="*/ 2340864 w 2340864"/>
                      <a:gd name="connsiteY1" fmla="*/ 0 h 1600199"/>
                      <a:gd name="connsiteX2" fmla="*/ 2340864 w 2340864"/>
                      <a:gd name="connsiteY2" fmla="*/ 1600199 h 1600199"/>
                      <a:gd name="connsiteX3" fmla="*/ 0 w 2340864"/>
                      <a:gd name="connsiteY3" fmla="*/ 1600199 h 1600199"/>
                      <a:gd name="connsiteX4" fmla="*/ 0 w 2340864"/>
                      <a:gd name="connsiteY4" fmla="*/ 0 h 16001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340864" h="1600199" fill="none" extrusionOk="0">
                        <a:moveTo>
                          <a:pt x="0" y="0"/>
                        </a:moveTo>
                        <a:cubicBezTo>
                          <a:pt x="590201" y="-49533"/>
                          <a:pt x="2025289" y="-14809"/>
                          <a:pt x="2340864" y="0"/>
                        </a:cubicBezTo>
                        <a:cubicBezTo>
                          <a:pt x="2336140" y="711132"/>
                          <a:pt x="2469537" y="1053172"/>
                          <a:pt x="2340864" y="1600199"/>
                        </a:cubicBezTo>
                        <a:cubicBezTo>
                          <a:pt x="2052367" y="1551968"/>
                          <a:pt x="993265" y="1684654"/>
                          <a:pt x="0" y="1600199"/>
                        </a:cubicBezTo>
                        <a:cubicBezTo>
                          <a:pt x="70020" y="1265618"/>
                          <a:pt x="15041" y="687429"/>
                          <a:pt x="0" y="0"/>
                        </a:cubicBezTo>
                        <a:close/>
                      </a:path>
                      <a:path w="2340864" h="1600199" stroke="0" extrusionOk="0">
                        <a:moveTo>
                          <a:pt x="0" y="0"/>
                        </a:moveTo>
                        <a:cubicBezTo>
                          <a:pt x="733269" y="118645"/>
                          <a:pt x="1548338" y="116012"/>
                          <a:pt x="2340864" y="0"/>
                        </a:cubicBezTo>
                        <a:cubicBezTo>
                          <a:pt x="2463126" y="457747"/>
                          <a:pt x="2413221" y="1260643"/>
                          <a:pt x="2340864" y="1600199"/>
                        </a:cubicBezTo>
                        <a:cubicBezTo>
                          <a:pt x="1617345" y="1734799"/>
                          <a:pt x="466436" y="1443003"/>
                          <a:pt x="0" y="1600199"/>
                        </a:cubicBezTo>
                        <a:cubicBezTo>
                          <a:pt x="-111530" y="817883"/>
                          <a:pt x="-141516" y="332559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FBCD643-647D-1034-EB86-F1E14D07D5D0}"/>
              </a:ext>
            </a:extLst>
          </p:cNvPr>
          <p:cNvSpPr/>
          <p:nvPr/>
        </p:nvSpPr>
        <p:spPr>
          <a:xfrm>
            <a:off x="731428" y="3793191"/>
            <a:ext cx="3332572" cy="1342227"/>
          </a:xfrm>
          <a:prstGeom prst="rect">
            <a:avLst/>
          </a:prstGeom>
          <a:solidFill>
            <a:schemeClr val="bg1"/>
          </a:solidFill>
          <a:ln w="76200" cap="sq" cmpd="sng">
            <a:solidFill>
              <a:schemeClr val="tx1"/>
            </a:solidFill>
            <a:beve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340864"/>
                      <a:gd name="connsiteY0" fmla="*/ 0 h 1600199"/>
                      <a:gd name="connsiteX1" fmla="*/ 2340864 w 2340864"/>
                      <a:gd name="connsiteY1" fmla="*/ 0 h 1600199"/>
                      <a:gd name="connsiteX2" fmla="*/ 2340864 w 2340864"/>
                      <a:gd name="connsiteY2" fmla="*/ 1600199 h 1600199"/>
                      <a:gd name="connsiteX3" fmla="*/ 0 w 2340864"/>
                      <a:gd name="connsiteY3" fmla="*/ 1600199 h 1600199"/>
                      <a:gd name="connsiteX4" fmla="*/ 0 w 2340864"/>
                      <a:gd name="connsiteY4" fmla="*/ 0 h 16001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340864" h="1600199" fill="none" extrusionOk="0">
                        <a:moveTo>
                          <a:pt x="0" y="0"/>
                        </a:moveTo>
                        <a:cubicBezTo>
                          <a:pt x="590201" y="-49533"/>
                          <a:pt x="2025289" y="-14809"/>
                          <a:pt x="2340864" y="0"/>
                        </a:cubicBezTo>
                        <a:cubicBezTo>
                          <a:pt x="2336140" y="711132"/>
                          <a:pt x="2469537" y="1053172"/>
                          <a:pt x="2340864" y="1600199"/>
                        </a:cubicBezTo>
                        <a:cubicBezTo>
                          <a:pt x="2052367" y="1551968"/>
                          <a:pt x="993265" y="1684654"/>
                          <a:pt x="0" y="1600199"/>
                        </a:cubicBezTo>
                        <a:cubicBezTo>
                          <a:pt x="70020" y="1265618"/>
                          <a:pt x="15041" y="687429"/>
                          <a:pt x="0" y="0"/>
                        </a:cubicBezTo>
                        <a:close/>
                      </a:path>
                      <a:path w="2340864" h="1600199" stroke="0" extrusionOk="0">
                        <a:moveTo>
                          <a:pt x="0" y="0"/>
                        </a:moveTo>
                        <a:cubicBezTo>
                          <a:pt x="733269" y="118645"/>
                          <a:pt x="1548338" y="116012"/>
                          <a:pt x="2340864" y="0"/>
                        </a:cubicBezTo>
                        <a:cubicBezTo>
                          <a:pt x="2463126" y="457747"/>
                          <a:pt x="2413221" y="1260643"/>
                          <a:pt x="2340864" y="1600199"/>
                        </a:cubicBezTo>
                        <a:cubicBezTo>
                          <a:pt x="1617345" y="1734799"/>
                          <a:pt x="466436" y="1443003"/>
                          <a:pt x="0" y="1600199"/>
                        </a:cubicBezTo>
                        <a:cubicBezTo>
                          <a:pt x="-111530" y="817883"/>
                          <a:pt x="-141516" y="332559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95ED82-02E3-CD9E-D65C-47E4D4EF38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3684" y="236173"/>
            <a:ext cx="11457432" cy="2514601"/>
          </a:xfrm>
        </p:spPr>
        <p:txBody>
          <a:bodyPr>
            <a:normAutofit fontScale="90000"/>
          </a:bodyPr>
          <a:lstStyle/>
          <a:p>
            <a:r>
              <a:rPr lang="fr-FR" b="1" dirty="0">
                <a:latin typeface="Helvetica" panose="020B0604020202020204" pitchFamily="2" charset="0"/>
              </a:rPr>
              <a:t>Style Transfer of Audio </a:t>
            </a:r>
            <a:r>
              <a:rPr lang="fr-FR" b="1" dirty="0" err="1">
                <a:latin typeface="Helvetica" panose="020B0604020202020204" pitchFamily="2" charset="0"/>
              </a:rPr>
              <a:t>Effects</a:t>
            </a:r>
            <a:r>
              <a:rPr lang="fr-FR" b="1" dirty="0">
                <a:latin typeface="Helvetica" panose="020B0604020202020204" pitchFamily="2" charset="0"/>
              </a:rPr>
              <a:t> </a:t>
            </a:r>
            <a:r>
              <a:rPr lang="fr-FR" b="1" dirty="0" err="1">
                <a:latin typeface="Helvetica" panose="020B0604020202020204" pitchFamily="2" charset="0"/>
              </a:rPr>
              <a:t>with</a:t>
            </a:r>
            <a:r>
              <a:rPr lang="fr-FR" b="1" dirty="0">
                <a:latin typeface="Helvetica" panose="020B0604020202020204" pitchFamily="2" charset="0"/>
              </a:rPr>
              <a:t> </a:t>
            </a:r>
            <a:r>
              <a:rPr lang="fr-FR" b="1" dirty="0" err="1">
                <a:latin typeface="Helvetica" panose="020B0604020202020204" pitchFamily="2" charset="0"/>
              </a:rPr>
              <a:t>Differenciable</a:t>
            </a:r>
            <a:r>
              <a:rPr lang="fr-FR" b="1" dirty="0">
                <a:latin typeface="Helvetica" panose="020B0604020202020204" pitchFamily="2" charset="0"/>
              </a:rPr>
              <a:t> Signal </a:t>
            </a:r>
            <a:r>
              <a:rPr lang="fr-FR" b="1" dirty="0" err="1">
                <a:latin typeface="Helvetica" panose="020B0604020202020204" pitchFamily="2" charset="0"/>
              </a:rPr>
              <a:t>Processing</a:t>
            </a:r>
            <a:endParaRPr lang="fr-FR" b="1" dirty="0">
              <a:latin typeface="Helvetica" panose="020B0604020202020204" pitchFamily="2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6183B8-1E43-2B2B-4A7D-4D17C6B0FF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14764" y="2965310"/>
            <a:ext cx="9144000" cy="516984"/>
          </a:xfrm>
        </p:spPr>
        <p:txBody>
          <a:bodyPr/>
          <a:lstStyle/>
          <a:p>
            <a:r>
              <a:rPr lang="fr-FR" dirty="0"/>
              <a:t>Adhémar de Senneville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3E616F5-53B7-E4DA-127E-803AA4424E7A}"/>
              </a:ext>
            </a:extLst>
          </p:cNvPr>
          <p:cNvSpPr txBox="1"/>
          <p:nvPr/>
        </p:nvSpPr>
        <p:spPr>
          <a:xfrm>
            <a:off x="841156" y="3872192"/>
            <a:ext cx="3112008" cy="3693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fr-FR" dirty="0"/>
              <a:t>Input Sound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0D0E12-630D-104A-AD1B-44CD98D80F89}"/>
              </a:ext>
            </a:extLst>
          </p:cNvPr>
          <p:cNvSpPr txBox="1"/>
          <p:nvPr/>
        </p:nvSpPr>
        <p:spPr>
          <a:xfrm>
            <a:off x="8229601" y="3872192"/>
            <a:ext cx="3112008" cy="369332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pPr algn="ctr"/>
            <a:r>
              <a:rPr lang="fr-FR" dirty="0"/>
              <a:t>Output Sound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46EE336-38CF-EA86-4C20-B9F18EE509C1}"/>
              </a:ext>
            </a:extLst>
          </p:cNvPr>
          <p:cNvSpPr txBox="1"/>
          <p:nvPr/>
        </p:nvSpPr>
        <p:spPr>
          <a:xfrm>
            <a:off x="4530760" y="5513887"/>
            <a:ext cx="3112008" cy="369332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pPr algn="ctr"/>
            <a:r>
              <a:rPr lang="fr-FR" dirty="0"/>
              <a:t>Reference Sound</a:t>
            </a:r>
          </a:p>
        </p:txBody>
      </p:sp>
      <p:pic>
        <p:nvPicPr>
          <p:cNvPr id="1026" name="Picture 2" descr="6,700+ Sound Wave Stock Videos - iStock">
            <a:extLst>
              <a:ext uri="{FF2B5EF4-FFF2-40B4-BE49-F238E27FC236}">
                <a16:creationId xmlns:a16="http://schemas.microsoft.com/office/drawing/2014/main" id="{EA39ABBD-30F9-9BB9-457E-4462E872E7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91" t="39336" r="31818" b="38792"/>
          <a:stretch/>
        </p:blipFill>
        <p:spPr bwMode="auto">
          <a:xfrm>
            <a:off x="5808152" y="5879669"/>
            <a:ext cx="1553232" cy="560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6,700+ Sound Wave Stock Videos - iStock">
            <a:extLst>
              <a:ext uri="{FF2B5EF4-FFF2-40B4-BE49-F238E27FC236}">
                <a16:creationId xmlns:a16="http://schemas.microsoft.com/office/drawing/2014/main" id="{3771E77F-DCF5-E249-ABF1-2E24DFA0E3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909" t="37126" b="36687"/>
          <a:stretch/>
        </p:blipFill>
        <p:spPr bwMode="auto">
          <a:xfrm>
            <a:off x="1874982" y="4276237"/>
            <a:ext cx="1795410" cy="775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6,700+ Sound Wave Stock Videos - iStock">
            <a:extLst>
              <a:ext uri="{FF2B5EF4-FFF2-40B4-BE49-F238E27FC236}">
                <a16:creationId xmlns:a16="http://schemas.microsoft.com/office/drawing/2014/main" id="{1ABD8096-B821-D670-BDC7-030AC18085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003" r="65909" b="36788"/>
          <a:stretch/>
        </p:blipFill>
        <p:spPr bwMode="auto">
          <a:xfrm>
            <a:off x="9274950" y="4259842"/>
            <a:ext cx="1795410" cy="776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26C0143-4F45-6196-7A3B-6D0E0DA9FD51}"/>
              </a:ext>
            </a:extLst>
          </p:cNvPr>
          <p:cNvCxnSpPr>
            <a:cxnSpLocks/>
            <a:stCxn id="7" idx="3"/>
            <a:endCxn id="9" idx="1"/>
          </p:cNvCxnSpPr>
          <p:nvPr/>
        </p:nvCxnSpPr>
        <p:spPr>
          <a:xfrm>
            <a:off x="4064000" y="4464305"/>
            <a:ext cx="4045530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4B59AAE-F6E9-00C2-E75C-668781C2762E}"/>
              </a:ext>
            </a:extLst>
          </p:cNvPr>
          <p:cNvCxnSpPr>
            <a:cxnSpLocks/>
            <a:stCxn id="10" idx="0"/>
          </p:cNvCxnSpPr>
          <p:nvPr/>
        </p:nvCxnSpPr>
        <p:spPr>
          <a:xfrm flipV="1">
            <a:off x="6086764" y="4464304"/>
            <a:ext cx="0" cy="953008"/>
          </a:xfrm>
          <a:prstGeom prst="straightConnector1">
            <a:avLst/>
          </a:prstGeom>
          <a:ln w="76200">
            <a:solidFill>
              <a:schemeClr val="tx1"/>
            </a:solidFill>
            <a:prstDash val="sysDot"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Input_Example">
            <a:hlinkClick r:id="" action="ppaction://media"/>
            <a:extLst>
              <a:ext uri="{FF2B5EF4-FFF2-40B4-BE49-F238E27FC236}">
                <a16:creationId xmlns:a16="http://schemas.microsoft.com/office/drawing/2014/main" id="{108FF2D4-190C-5C71-F532-E532E5C9600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987472" y="4359325"/>
            <a:ext cx="609600" cy="609600"/>
          </a:xfrm>
          <a:prstGeom prst="rect">
            <a:avLst/>
          </a:prstGeom>
        </p:spPr>
      </p:pic>
      <p:pic>
        <p:nvPicPr>
          <p:cNvPr id="11" name="Ref_Example">
            <a:hlinkClick r:id="" action="ppaction://media"/>
            <a:extLst>
              <a:ext uri="{FF2B5EF4-FFF2-40B4-BE49-F238E27FC236}">
                <a16:creationId xmlns:a16="http://schemas.microsoft.com/office/drawing/2014/main" id="{3490068D-B302-31EB-930D-CB85A6C5F3BF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838611" y="5856916"/>
            <a:ext cx="609600" cy="609600"/>
          </a:xfrm>
          <a:prstGeom prst="rect">
            <a:avLst/>
          </a:prstGeom>
        </p:spPr>
      </p:pic>
      <p:pic>
        <p:nvPicPr>
          <p:cNvPr id="17" name="Output_Example">
            <a:hlinkClick r:id="" action="ppaction://media"/>
            <a:extLst>
              <a:ext uri="{FF2B5EF4-FFF2-40B4-BE49-F238E27FC236}">
                <a16:creationId xmlns:a16="http://schemas.microsoft.com/office/drawing/2014/main" id="{82CD9036-3F3B-8419-A64E-93F150008EAE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387440" y="435932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542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2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043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2229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audio>
              <p:cMediaNode vol="8000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  <p:audio>
              <p:cMediaNode vol="8000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22768B4-EDFF-E680-42E5-1269FEBB7F2D}"/>
              </a:ext>
            </a:extLst>
          </p:cNvPr>
          <p:cNvSpPr txBox="1">
            <a:spLocks/>
          </p:cNvSpPr>
          <p:nvPr/>
        </p:nvSpPr>
        <p:spPr>
          <a:xfrm>
            <a:off x="3406048" y="51376"/>
            <a:ext cx="6380988" cy="10434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Helvetica" panose="020B0604020202020204" pitchFamily="2" charset="0"/>
              </a:rPr>
              <a:t>High Expressivity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4425C5F2-9583-A950-14BB-CFB92BA46101}"/>
              </a:ext>
            </a:extLst>
          </p:cNvPr>
          <p:cNvSpPr txBox="1">
            <a:spLocks/>
          </p:cNvSpPr>
          <p:nvPr/>
        </p:nvSpPr>
        <p:spPr>
          <a:xfrm>
            <a:off x="502920" y="5110110"/>
            <a:ext cx="3634971" cy="5169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31E0B7C8-0534-D43D-837E-F5A7FF972056}"/>
                  </a:ext>
                </a:extLst>
              </p:cNvPr>
              <p:cNvSpPr/>
              <p:nvPr/>
            </p:nvSpPr>
            <p:spPr>
              <a:xfrm>
                <a:off x="205768" y="1896087"/>
                <a:ext cx="3285578" cy="649224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fr-FR" b="1" dirty="0">
                    <a:solidFill>
                      <a:schemeClr val="tx1"/>
                    </a:solidFill>
                    <a:latin typeface="Helvetica" panose="020B0604020202020204" pitchFamily="2" charset="0"/>
                  </a:rPr>
                  <a:t>Gain : </a:t>
                </a:r>
                <a14:m>
                  <m:oMath xmlns:m="http://schemas.openxmlformats.org/officeDocument/2006/math">
                    <m:r>
                      <a:rPr lang="en-GB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GB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𝑎𝑥</m:t>
                    </m:r>
                  </m:oMath>
                </a14:m>
                <a:endParaRPr lang="fr-FR" b="1" dirty="0">
                  <a:solidFill>
                    <a:schemeClr val="tx1"/>
                  </a:solidFill>
                  <a:latin typeface="Helvetica" panose="020B0604020202020204" pitchFamily="2" charset="0"/>
                </a:endParaRP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31E0B7C8-0534-D43D-837E-F5A7FF9720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768" y="1896087"/>
                <a:ext cx="3285578" cy="649224"/>
              </a:xfrm>
              <a:prstGeom prst="rect">
                <a:avLst/>
              </a:prstGeom>
              <a:blipFill>
                <a:blip r:embed="rId2"/>
                <a:stretch>
                  <a:fillRect l="-912"/>
                </a:stretch>
              </a:blipFill>
              <a:ln w="571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7FD9C231-4B97-288C-CC4F-9CF2D0C25741}"/>
                  </a:ext>
                </a:extLst>
              </p:cNvPr>
              <p:cNvSpPr/>
              <p:nvPr/>
            </p:nvSpPr>
            <p:spPr>
              <a:xfrm>
                <a:off x="205768" y="4785498"/>
                <a:ext cx="3285578" cy="649224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fr-FR" b="1" dirty="0">
                    <a:solidFill>
                      <a:schemeClr val="tx1"/>
                    </a:solidFill>
                    <a:latin typeface="Helvetica" panose="020B0604020202020204" pitchFamily="2" charset="0"/>
                  </a:rPr>
                  <a:t>Saturation : </a:t>
                </a:r>
                <a14:m>
                  <m:oMath xmlns:m="http://schemas.openxmlformats.org/officeDocument/2006/math">
                    <m:r>
                      <a:rPr lang="en-GB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GB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GB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max</m:t>
                    </m:r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GB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FR" b="1" dirty="0">
                  <a:solidFill>
                    <a:schemeClr val="tx1"/>
                  </a:solidFill>
                  <a:latin typeface="Helvetica" panose="020B0604020202020204" pitchFamily="2" charset="0"/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7FD9C231-4B97-288C-CC4F-9CF2D0C257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768" y="4785498"/>
                <a:ext cx="3285578" cy="649224"/>
              </a:xfrm>
              <a:prstGeom prst="rect">
                <a:avLst/>
              </a:prstGeom>
              <a:blipFill>
                <a:blip r:embed="rId3"/>
                <a:stretch>
                  <a:fillRect l="-912"/>
                </a:stretch>
              </a:blipFill>
              <a:ln w="571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98A940BD-DF96-3C7D-5C17-461C9AB415BD}"/>
                  </a:ext>
                </a:extLst>
              </p:cNvPr>
              <p:cNvSpPr/>
              <p:nvPr/>
            </p:nvSpPr>
            <p:spPr>
              <a:xfrm>
                <a:off x="6196732" y="4785498"/>
                <a:ext cx="3386326" cy="649224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fr-FR" b="1" dirty="0">
                    <a:solidFill>
                      <a:schemeClr val="tx1"/>
                    </a:solidFill>
                    <a:latin typeface="Helvetica" panose="020B0604020202020204" pitchFamily="2" charset="0"/>
                  </a:rPr>
                  <a:t>Overdrive : </a:t>
                </a:r>
                <a14:m>
                  <m:oMath xmlns:m="http://schemas.openxmlformats.org/officeDocument/2006/math">
                    <m:r>
                      <a:rPr lang="en-GB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GB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GB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tanh</m:t>
                    </m:r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GB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FR" b="1" dirty="0">
                  <a:solidFill>
                    <a:schemeClr val="tx1"/>
                  </a:solidFill>
                  <a:latin typeface="Helvetica" panose="020B0604020202020204" pitchFamily="2" charset="0"/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98A940BD-DF96-3C7D-5C17-461C9AB415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6732" y="4785498"/>
                <a:ext cx="3386326" cy="649224"/>
              </a:xfrm>
              <a:prstGeom prst="rect">
                <a:avLst/>
              </a:prstGeom>
              <a:blipFill>
                <a:blip r:embed="rId4"/>
                <a:stretch>
                  <a:fillRect l="-887"/>
                </a:stretch>
              </a:blipFill>
              <a:ln w="571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Picture 21">
            <a:extLst>
              <a:ext uri="{FF2B5EF4-FFF2-40B4-BE49-F238E27FC236}">
                <a16:creationId xmlns:a16="http://schemas.microsoft.com/office/drawing/2014/main" id="{BA5BE27A-4674-1105-5FFB-C391FDE08C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87575" y="1288208"/>
            <a:ext cx="1900844" cy="186497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B751C45-83DE-45F4-502C-F51967EA86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66229" y="1252561"/>
            <a:ext cx="1936275" cy="193627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0166B9C-E0EA-F828-190A-370FAA637A2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87575" y="4149822"/>
            <a:ext cx="1900844" cy="190598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8BCB0A39-77D2-1082-624C-AE6AB13B3FB3}"/>
                  </a:ext>
                </a:extLst>
              </p:cNvPr>
              <p:cNvSpPr/>
              <p:nvPr/>
            </p:nvSpPr>
            <p:spPr>
              <a:xfrm>
                <a:off x="6196732" y="1896087"/>
                <a:ext cx="3386326" cy="649224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fr-FR" b="1" dirty="0">
                    <a:solidFill>
                      <a:schemeClr val="tx1"/>
                    </a:solidFill>
                    <a:latin typeface="Helvetica" panose="020B0604020202020204" pitchFamily="2" charset="0"/>
                  </a:rPr>
                  <a:t>Bit Cruncher : </a:t>
                </a:r>
                <a14:m>
                  <m:oMath xmlns:m="http://schemas.openxmlformats.org/officeDocument/2006/math">
                    <m:r>
                      <a:rPr lang="en-GB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GB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⌊"/>
                            <m:endChr m:val="⌋"/>
                            <m:ctrlPr>
                              <a:rPr lang="en-GB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𝑎𝑥</m:t>
                            </m:r>
                          </m:e>
                        </m:d>
                      </m:num>
                      <m:den>
                        <m:r>
                          <a:rPr lang="en-GB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</m:oMath>
                </a14:m>
                <a:endParaRPr lang="fr-FR" b="1" dirty="0">
                  <a:solidFill>
                    <a:schemeClr val="tx1"/>
                  </a:solidFill>
                  <a:latin typeface="Helvetica" panose="020B0604020202020204" pitchFamily="2" charset="0"/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8BCB0A39-77D2-1082-624C-AE6AB13B3F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6732" y="1896087"/>
                <a:ext cx="3386326" cy="649224"/>
              </a:xfrm>
              <a:prstGeom prst="rect">
                <a:avLst/>
              </a:prstGeom>
              <a:blipFill>
                <a:blip r:embed="rId8"/>
                <a:stretch>
                  <a:fillRect l="-887"/>
                </a:stretch>
              </a:blipFill>
              <a:ln w="571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827856D2-CF94-1F76-4D32-62973C4C053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66228" y="4149822"/>
            <a:ext cx="1936275" cy="1920576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31AE272-E5C6-E362-74D0-21E235010C4C}"/>
              </a:ext>
            </a:extLst>
          </p:cNvPr>
          <p:cNvCxnSpPr/>
          <p:nvPr/>
        </p:nvCxnSpPr>
        <p:spPr>
          <a:xfrm>
            <a:off x="5948219" y="1064651"/>
            <a:ext cx="0" cy="548393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13B1CF1-7D7C-0E65-1F73-5D620C698168}"/>
              </a:ext>
            </a:extLst>
          </p:cNvPr>
          <p:cNvCxnSpPr>
            <a:cxnSpLocks/>
          </p:cNvCxnSpPr>
          <p:nvPr/>
        </p:nvCxnSpPr>
        <p:spPr>
          <a:xfrm>
            <a:off x="295564" y="3602182"/>
            <a:ext cx="1149927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69765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22768B4-EDFF-E680-42E5-1269FEBB7F2D}"/>
              </a:ext>
            </a:extLst>
          </p:cNvPr>
          <p:cNvSpPr txBox="1">
            <a:spLocks/>
          </p:cNvSpPr>
          <p:nvPr/>
        </p:nvSpPr>
        <p:spPr>
          <a:xfrm>
            <a:off x="762000" y="187452"/>
            <a:ext cx="10896600" cy="10434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latin typeface="Helvetica" panose="020B0604020202020204" pitchFamily="2" charset="0"/>
              </a:rPr>
              <a:t>FL-Studio </a:t>
            </a:r>
            <a:r>
              <a:rPr lang="en-US" b="1" dirty="0" err="1">
                <a:latin typeface="Helvetica" panose="020B0604020202020204" pitchFamily="2" charset="0"/>
              </a:rPr>
              <a:t>WaveShaper</a:t>
            </a:r>
            <a:r>
              <a:rPr lang="en-US" b="1" dirty="0">
                <a:latin typeface="Helvetica" panose="020B0604020202020204" pitchFamily="2" charset="0"/>
              </a:rPr>
              <a:t> Dataset 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4425C5F2-9583-A950-14BB-CFB92BA46101}"/>
              </a:ext>
            </a:extLst>
          </p:cNvPr>
          <p:cNvSpPr txBox="1">
            <a:spLocks/>
          </p:cNvSpPr>
          <p:nvPr/>
        </p:nvSpPr>
        <p:spPr>
          <a:xfrm>
            <a:off x="502920" y="5110110"/>
            <a:ext cx="3634971" cy="5169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473CA5-2F60-43F6-EFA5-9FE4451A50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228" y="2276856"/>
            <a:ext cx="11010372" cy="4014652"/>
          </a:xfrm>
          <a:prstGeom prst="rect">
            <a:avLst/>
          </a:pr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E87CAE49-FC4F-967A-A3FE-4DC7737B4B24}"/>
              </a:ext>
            </a:extLst>
          </p:cNvPr>
          <p:cNvSpPr txBox="1">
            <a:spLocks/>
          </p:cNvSpPr>
          <p:nvPr/>
        </p:nvSpPr>
        <p:spPr>
          <a:xfrm>
            <a:off x="595386" y="1230906"/>
            <a:ext cx="11229828" cy="9087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Objective: Get a Low number of parameter, high expressiveness , differentiable </a:t>
            </a:r>
            <a:r>
              <a:rPr lang="en-US" dirty="0" err="1"/>
              <a:t>WaveShaper</a:t>
            </a:r>
            <a:r>
              <a:rPr lang="en-US" dirty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85950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22768B4-EDFF-E680-42E5-1269FEBB7F2D}"/>
              </a:ext>
            </a:extLst>
          </p:cNvPr>
          <p:cNvSpPr txBox="1">
            <a:spLocks/>
          </p:cNvSpPr>
          <p:nvPr/>
        </p:nvSpPr>
        <p:spPr>
          <a:xfrm>
            <a:off x="237974" y="153618"/>
            <a:ext cx="6033517" cy="8164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bg1"/>
                </a:solidFill>
                <a:latin typeface="Helvetica" panose="020B0604020202020204" pitchFamily="2" charset="0"/>
              </a:rPr>
              <a:t>0 – Using MLPs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67C1F4D-7139-7F39-833B-E20AAFA1E0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6812"/>
          <a:stretch/>
        </p:blipFill>
        <p:spPr>
          <a:xfrm>
            <a:off x="6169891" y="839141"/>
            <a:ext cx="5858026" cy="587016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F1E682B-99A5-5F4D-B38F-F4F95F4ACE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278" b="33962"/>
          <a:stretch/>
        </p:blipFill>
        <p:spPr>
          <a:xfrm>
            <a:off x="237974" y="839141"/>
            <a:ext cx="5858026" cy="5794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673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22768B4-EDFF-E680-42E5-1269FEBB7F2D}"/>
              </a:ext>
            </a:extLst>
          </p:cNvPr>
          <p:cNvSpPr txBox="1">
            <a:spLocks/>
          </p:cNvSpPr>
          <p:nvPr/>
        </p:nvSpPr>
        <p:spPr>
          <a:xfrm>
            <a:off x="237974" y="153618"/>
            <a:ext cx="7317371" cy="8164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bg1"/>
                </a:solidFill>
                <a:latin typeface="Helvetica" panose="020B0604020202020204" pitchFamily="2" charset="0"/>
              </a:rPr>
              <a:t>1 – Using Linear Interpolation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1C773B-5757-27BF-9750-09CEC8C868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552" b="33334"/>
          <a:stretch/>
        </p:blipFill>
        <p:spPr>
          <a:xfrm>
            <a:off x="237973" y="954647"/>
            <a:ext cx="5735443" cy="57343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B683FC6-D0EF-5787-2C16-BA726AD773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6377"/>
          <a:stretch/>
        </p:blipFill>
        <p:spPr>
          <a:xfrm>
            <a:off x="6074762" y="844827"/>
            <a:ext cx="5756681" cy="5844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350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22768B4-EDFF-E680-42E5-1269FEBB7F2D}"/>
              </a:ext>
            </a:extLst>
          </p:cNvPr>
          <p:cNvSpPr txBox="1">
            <a:spLocks/>
          </p:cNvSpPr>
          <p:nvPr/>
        </p:nvSpPr>
        <p:spPr>
          <a:xfrm>
            <a:off x="237973" y="153618"/>
            <a:ext cx="9442739" cy="8164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bg1"/>
                </a:solidFill>
                <a:latin typeface="Helvetica" panose="020B0604020202020204" pitchFamily="2" charset="0"/>
              </a:rPr>
              <a:t>2 – Using Parametrized Interpolation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4924A44-7613-51F0-4D75-9949F71F44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5" t="33345" r="15" b="33421"/>
          <a:stretch/>
        </p:blipFill>
        <p:spPr>
          <a:xfrm>
            <a:off x="195325" y="907702"/>
            <a:ext cx="5781146" cy="579667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739E5B3-9B66-9B2D-2590-8462E5AAB5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6764"/>
          <a:stretch/>
        </p:blipFill>
        <p:spPr>
          <a:xfrm>
            <a:off x="5976471" y="907703"/>
            <a:ext cx="5781146" cy="5796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522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22768B4-EDFF-E680-42E5-1269FEBB7F2D}"/>
              </a:ext>
            </a:extLst>
          </p:cNvPr>
          <p:cNvSpPr txBox="1">
            <a:spLocks/>
          </p:cNvSpPr>
          <p:nvPr/>
        </p:nvSpPr>
        <p:spPr>
          <a:xfrm>
            <a:off x="237974" y="153618"/>
            <a:ext cx="11667699" cy="8164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bg1"/>
                </a:solidFill>
                <a:latin typeface="Helvetica" panose="020B0604020202020204" pitchFamily="2" charset="0"/>
              </a:rPr>
              <a:t>3 – X and Y positions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405FC9-90E2-7ACC-7886-8B5AA450AA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478" b="33382"/>
          <a:stretch/>
        </p:blipFill>
        <p:spPr>
          <a:xfrm>
            <a:off x="237974" y="1000049"/>
            <a:ext cx="5705626" cy="57043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3238254-7486-1EF9-9D9E-BB3DF72A8B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6618"/>
          <a:stretch/>
        </p:blipFill>
        <p:spPr>
          <a:xfrm>
            <a:off x="5943600" y="958483"/>
            <a:ext cx="5705626" cy="5745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78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22768B4-EDFF-E680-42E5-1269FEBB7F2D}"/>
              </a:ext>
            </a:extLst>
          </p:cNvPr>
          <p:cNvSpPr txBox="1">
            <a:spLocks/>
          </p:cNvSpPr>
          <p:nvPr/>
        </p:nvSpPr>
        <p:spPr>
          <a:xfrm>
            <a:off x="143606" y="102423"/>
            <a:ext cx="11457432" cy="10414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Helvetica" panose="020B0604020202020204" pitchFamily="2" charset="0"/>
              </a:rPr>
              <a:t>Differentiable </a:t>
            </a:r>
            <a:r>
              <a:rPr lang="en-US" b="1" dirty="0" err="1">
                <a:latin typeface="Helvetica" panose="020B0604020202020204" pitchFamily="2" charset="0"/>
              </a:rPr>
              <a:t>WaveShaper</a:t>
            </a:r>
            <a:endParaRPr lang="en-US" b="1" dirty="0">
              <a:latin typeface="Helvetica" panose="020B0604020202020204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62156BC-65A1-85F4-1284-F4BF3809E9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23" y="1868557"/>
            <a:ext cx="5773667" cy="37194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8CE877B-CF6F-ACF2-8FB4-CD88A6425F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9719" y="1868557"/>
            <a:ext cx="5835089" cy="371944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4448860-99DB-178E-37D6-AF53ADBBAA7E}"/>
              </a:ext>
            </a:extLst>
          </p:cNvPr>
          <p:cNvSpPr txBox="1"/>
          <p:nvPr/>
        </p:nvSpPr>
        <p:spPr>
          <a:xfrm>
            <a:off x="5426853" y="2100838"/>
            <a:ext cx="930059" cy="48474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r-FR" sz="850" dirty="0"/>
              <a:t>Interpol XY</a:t>
            </a:r>
          </a:p>
          <a:p>
            <a:r>
              <a:rPr lang="fr-FR" sz="850" dirty="0"/>
              <a:t>Interpol Y</a:t>
            </a:r>
          </a:p>
          <a:p>
            <a:r>
              <a:rPr lang="fr-FR" sz="850" dirty="0" err="1"/>
              <a:t>Linear</a:t>
            </a:r>
            <a:r>
              <a:rPr lang="fr-FR" sz="850" dirty="0"/>
              <a:t> 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573E1A1-C947-F6EA-FD57-A7EFFD20E07C}"/>
              </a:ext>
            </a:extLst>
          </p:cNvPr>
          <p:cNvSpPr txBox="1"/>
          <p:nvPr/>
        </p:nvSpPr>
        <p:spPr>
          <a:xfrm>
            <a:off x="11524059" y="2100838"/>
            <a:ext cx="735377" cy="48474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r-FR" sz="850" dirty="0"/>
              <a:t>Interpol XY</a:t>
            </a:r>
          </a:p>
          <a:p>
            <a:r>
              <a:rPr lang="fr-FR" sz="850" dirty="0"/>
              <a:t>Interpol Y</a:t>
            </a:r>
          </a:p>
          <a:p>
            <a:r>
              <a:rPr lang="fr-FR" sz="850" dirty="0" err="1"/>
              <a:t>Linear</a:t>
            </a:r>
            <a:r>
              <a:rPr lang="fr-FR" sz="850" dirty="0"/>
              <a:t> Y</a:t>
            </a:r>
          </a:p>
        </p:txBody>
      </p:sp>
    </p:spTree>
    <p:extLst>
      <p:ext uri="{BB962C8B-B14F-4D97-AF65-F5344CB8AC3E}">
        <p14:creationId xmlns:p14="http://schemas.microsoft.com/office/powerpoint/2010/main" val="5564818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22768B4-EDFF-E680-42E5-1269FEBB7F2D}"/>
              </a:ext>
            </a:extLst>
          </p:cNvPr>
          <p:cNvSpPr txBox="1">
            <a:spLocks/>
          </p:cNvSpPr>
          <p:nvPr/>
        </p:nvSpPr>
        <p:spPr>
          <a:xfrm>
            <a:off x="183025" y="194864"/>
            <a:ext cx="3521455" cy="8596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Helvetica" panose="020B0604020202020204" pitchFamily="2" charset="0"/>
              </a:rPr>
              <a:t>Conclusion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C343916-6A21-68E8-B095-773EF1A2661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41616" t="16894" r="43261" b="56917"/>
          <a:stretch/>
        </p:blipFill>
        <p:spPr>
          <a:xfrm>
            <a:off x="4187252" y="2387581"/>
            <a:ext cx="1395117" cy="110512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3A7ABF0-EC45-D1C6-4A09-1CD94C27F1AA}"/>
              </a:ext>
            </a:extLst>
          </p:cNvPr>
          <p:cNvCxnSpPr>
            <a:cxnSpLocks/>
            <a:stCxn id="26" idx="3"/>
            <a:endCxn id="3" idx="1"/>
          </p:cNvCxnSpPr>
          <p:nvPr/>
        </p:nvCxnSpPr>
        <p:spPr>
          <a:xfrm flipV="1">
            <a:off x="2807854" y="2940141"/>
            <a:ext cx="1379398" cy="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D66D2D7-2169-D7EC-19C6-7D485ABE2478}"/>
              </a:ext>
            </a:extLst>
          </p:cNvPr>
          <p:cNvCxnSpPr>
            <a:cxnSpLocks/>
            <a:stCxn id="3" idx="3"/>
            <a:endCxn id="27" idx="1"/>
          </p:cNvCxnSpPr>
          <p:nvPr/>
        </p:nvCxnSpPr>
        <p:spPr>
          <a:xfrm flipV="1">
            <a:off x="5582369" y="2938684"/>
            <a:ext cx="858386" cy="145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4926BAE-5744-9DAF-A214-D422B225F98E}"/>
              </a:ext>
            </a:extLst>
          </p:cNvPr>
          <p:cNvSpPr txBox="1"/>
          <p:nvPr/>
        </p:nvSpPr>
        <p:spPr>
          <a:xfrm>
            <a:off x="4528654" y="1979673"/>
            <a:ext cx="7123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Helvetica" panose="020B0604020202020204" pitchFamily="2" charset="0"/>
              </a:rPr>
              <a:t>PEQ</a:t>
            </a:r>
            <a:endParaRPr lang="fr-FR" b="1" dirty="0">
              <a:latin typeface="Helvetica" panose="020B0604020202020204" pitchFamily="2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C727279-E803-E82E-EB1F-D9B3529C823E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52367" t="86484" r="15821"/>
          <a:stretch/>
        </p:blipFill>
        <p:spPr>
          <a:xfrm>
            <a:off x="3570455" y="6114807"/>
            <a:ext cx="5460137" cy="736248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2F8EA3F-ECD5-2B9A-BDE0-53D20CE6A52C}"/>
              </a:ext>
            </a:extLst>
          </p:cNvPr>
          <p:cNvCxnSpPr>
            <a:cxnSpLocks/>
          </p:cNvCxnSpPr>
          <p:nvPr/>
        </p:nvCxnSpPr>
        <p:spPr>
          <a:xfrm flipH="1">
            <a:off x="7824424" y="3158841"/>
            <a:ext cx="1392334" cy="0"/>
          </a:xfrm>
          <a:prstGeom prst="straightConnector1">
            <a:avLst/>
          </a:prstGeom>
          <a:ln w="57150">
            <a:solidFill>
              <a:schemeClr val="tx1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5A8681F-B58F-C23B-7837-6306B19313A1}"/>
              </a:ext>
            </a:extLst>
          </p:cNvPr>
          <p:cNvCxnSpPr>
            <a:cxnSpLocks/>
          </p:cNvCxnSpPr>
          <p:nvPr/>
        </p:nvCxnSpPr>
        <p:spPr>
          <a:xfrm>
            <a:off x="4652635" y="3499397"/>
            <a:ext cx="0" cy="887007"/>
          </a:xfrm>
          <a:prstGeom prst="straightConnector1">
            <a:avLst/>
          </a:prstGeom>
          <a:ln w="57150">
            <a:solidFill>
              <a:schemeClr val="tx1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FE74F72-4A2B-3A3A-FF67-4725D7C3B4DD}"/>
              </a:ext>
            </a:extLst>
          </p:cNvPr>
          <p:cNvCxnSpPr>
            <a:cxnSpLocks/>
            <a:stCxn id="3" idx="2"/>
            <a:endCxn id="33" idx="0"/>
          </p:cNvCxnSpPr>
          <p:nvPr/>
        </p:nvCxnSpPr>
        <p:spPr>
          <a:xfrm>
            <a:off x="4884811" y="3492701"/>
            <a:ext cx="3" cy="885550"/>
          </a:xfrm>
          <a:prstGeom prst="straightConnector1">
            <a:avLst/>
          </a:prstGeom>
          <a:ln w="57150">
            <a:solidFill>
              <a:schemeClr val="tx1"/>
            </a:solidFill>
            <a:prstDash val="sysDash"/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7A06664F-5ED1-2DE8-838E-2D4D0850AEA3}"/>
              </a:ext>
            </a:extLst>
          </p:cNvPr>
          <p:cNvSpPr/>
          <p:nvPr/>
        </p:nvSpPr>
        <p:spPr>
          <a:xfrm>
            <a:off x="543973" y="2451283"/>
            <a:ext cx="2263881" cy="977717"/>
          </a:xfrm>
          <a:prstGeom prst="rect">
            <a:avLst/>
          </a:prstGeom>
          <a:solidFill>
            <a:schemeClr val="bg1"/>
          </a:solidFill>
          <a:ln w="76200" cap="sq" cmpd="sng">
            <a:solidFill>
              <a:schemeClr val="tx1"/>
            </a:solidFill>
            <a:beve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340864"/>
                      <a:gd name="connsiteY0" fmla="*/ 0 h 1600199"/>
                      <a:gd name="connsiteX1" fmla="*/ 2340864 w 2340864"/>
                      <a:gd name="connsiteY1" fmla="*/ 0 h 1600199"/>
                      <a:gd name="connsiteX2" fmla="*/ 2340864 w 2340864"/>
                      <a:gd name="connsiteY2" fmla="*/ 1600199 h 1600199"/>
                      <a:gd name="connsiteX3" fmla="*/ 0 w 2340864"/>
                      <a:gd name="connsiteY3" fmla="*/ 1600199 h 1600199"/>
                      <a:gd name="connsiteX4" fmla="*/ 0 w 2340864"/>
                      <a:gd name="connsiteY4" fmla="*/ 0 h 16001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340864" h="1600199" fill="none" extrusionOk="0">
                        <a:moveTo>
                          <a:pt x="0" y="0"/>
                        </a:moveTo>
                        <a:cubicBezTo>
                          <a:pt x="590201" y="-49533"/>
                          <a:pt x="2025289" y="-14809"/>
                          <a:pt x="2340864" y="0"/>
                        </a:cubicBezTo>
                        <a:cubicBezTo>
                          <a:pt x="2336140" y="711132"/>
                          <a:pt x="2469537" y="1053172"/>
                          <a:pt x="2340864" y="1600199"/>
                        </a:cubicBezTo>
                        <a:cubicBezTo>
                          <a:pt x="2052367" y="1551968"/>
                          <a:pt x="993265" y="1684654"/>
                          <a:pt x="0" y="1600199"/>
                        </a:cubicBezTo>
                        <a:cubicBezTo>
                          <a:pt x="70020" y="1265618"/>
                          <a:pt x="15041" y="687429"/>
                          <a:pt x="0" y="0"/>
                        </a:cubicBezTo>
                        <a:close/>
                      </a:path>
                      <a:path w="2340864" h="1600199" stroke="0" extrusionOk="0">
                        <a:moveTo>
                          <a:pt x="0" y="0"/>
                        </a:moveTo>
                        <a:cubicBezTo>
                          <a:pt x="733269" y="118645"/>
                          <a:pt x="1548338" y="116012"/>
                          <a:pt x="2340864" y="0"/>
                        </a:cubicBezTo>
                        <a:cubicBezTo>
                          <a:pt x="2463126" y="457747"/>
                          <a:pt x="2413221" y="1260643"/>
                          <a:pt x="2340864" y="1600199"/>
                        </a:cubicBezTo>
                        <a:cubicBezTo>
                          <a:pt x="1617345" y="1734799"/>
                          <a:pt x="466436" y="1443003"/>
                          <a:pt x="0" y="1600199"/>
                        </a:cubicBezTo>
                        <a:cubicBezTo>
                          <a:pt x="-111530" y="817883"/>
                          <a:pt x="-141516" y="332559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6848C8F-6510-379E-2B1D-FE4216EA565C}"/>
                  </a:ext>
                </a:extLst>
              </p:cNvPr>
              <p:cNvSpPr txBox="1"/>
              <p:nvPr/>
            </p:nvSpPr>
            <p:spPr>
              <a:xfrm>
                <a:off x="577501" y="2492668"/>
                <a:ext cx="2200995" cy="369332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fr-FR" dirty="0"/>
                  <a:t>Input Sound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6848C8F-6510-379E-2B1D-FE4216EA56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501" y="2492668"/>
                <a:ext cx="2200995" cy="369332"/>
              </a:xfrm>
              <a:prstGeom prst="rect">
                <a:avLst/>
              </a:prstGeom>
              <a:blipFill>
                <a:blip r:embed="rId10"/>
                <a:stretch>
                  <a:fillRect t="-8333" b="-28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9" name="Picture 2" descr="6,700+ Sound Wave Stock Videos - iStock">
            <a:extLst>
              <a:ext uri="{FF2B5EF4-FFF2-40B4-BE49-F238E27FC236}">
                <a16:creationId xmlns:a16="http://schemas.microsoft.com/office/drawing/2014/main" id="{8EECBFE4-A32A-8CAA-BBCC-16079A694B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909" t="37126" b="36687"/>
          <a:stretch/>
        </p:blipFill>
        <p:spPr bwMode="auto">
          <a:xfrm>
            <a:off x="1439129" y="2876229"/>
            <a:ext cx="1140300" cy="492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8CB75309-4F33-0FD8-F736-6C29B199EF13}"/>
              </a:ext>
            </a:extLst>
          </p:cNvPr>
          <p:cNvSpPr/>
          <p:nvPr/>
        </p:nvSpPr>
        <p:spPr>
          <a:xfrm>
            <a:off x="9228206" y="2450128"/>
            <a:ext cx="2221979" cy="977717"/>
          </a:xfrm>
          <a:prstGeom prst="rect">
            <a:avLst/>
          </a:prstGeom>
          <a:solidFill>
            <a:schemeClr val="bg1"/>
          </a:solidFill>
          <a:ln w="76200" cap="sq" cmpd="sng">
            <a:solidFill>
              <a:schemeClr val="tx1"/>
            </a:solidFill>
            <a:beve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340864"/>
                      <a:gd name="connsiteY0" fmla="*/ 0 h 1600199"/>
                      <a:gd name="connsiteX1" fmla="*/ 2340864 w 2340864"/>
                      <a:gd name="connsiteY1" fmla="*/ 0 h 1600199"/>
                      <a:gd name="connsiteX2" fmla="*/ 2340864 w 2340864"/>
                      <a:gd name="connsiteY2" fmla="*/ 1600199 h 1600199"/>
                      <a:gd name="connsiteX3" fmla="*/ 0 w 2340864"/>
                      <a:gd name="connsiteY3" fmla="*/ 1600199 h 1600199"/>
                      <a:gd name="connsiteX4" fmla="*/ 0 w 2340864"/>
                      <a:gd name="connsiteY4" fmla="*/ 0 h 16001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340864" h="1600199" fill="none" extrusionOk="0">
                        <a:moveTo>
                          <a:pt x="0" y="0"/>
                        </a:moveTo>
                        <a:cubicBezTo>
                          <a:pt x="590201" y="-49533"/>
                          <a:pt x="2025289" y="-14809"/>
                          <a:pt x="2340864" y="0"/>
                        </a:cubicBezTo>
                        <a:cubicBezTo>
                          <a:pt x="2336140" y="711132"/>
                          <a:pt x="2469537" y="1053172"/>
                          <a:pt x="2340864" y="1600199"/>
                        </a:cubicBezTo>
                        <a:cubicBezTo>
                          <a:pt x="2052367" y="1551968"/>
                          <a:pt x="993265" y="1684654"/>
                          <a:pt x="0" y="1600199"/>
                        </a:cubicBezTo>
                        <a:cubicBezTo>
                          <a:pt x="70020" y="1265618"/>
                          <a:pt x="15041" y="687429"/>
                          <a:pt x="0" y="0"/>
                        </a:cubicBezTo>
                        <a:close/>
                      </a:path>
                      <a:path w="2340864" h="1600199" stroke="0" extrusionOk="0">
                        <a:moveTo>
                          <a:pt x="0" y="0"/>
                        </a:moveTo>
                        <a:cubicBezTo>
                          <a:pt x="733269" y="118645"/>
                          <a:pt x="1548338" y="116012"/>
                          <a:pt x="2340864" y="0"/>
                        </a:cubicBezTo>
                        <a:cubicBezTo>
                          <a:pt x="2463126" y="457747"/>
                          <a:pt x="2413221" y="1260643"/>
                          <a:pt x="2340864" y="1600199"/>
                        </a:cubicBezTo>
                        <a:cubicBezTo>
                          <a:pt x="1617345" y="1734799"/>
                          <a:pt x="466436" y="1443003"/>
                          <a:pt x="0" y="1600199"/>
                        </a:cubicBezTo>
                        <a:cubicBezTo>
                          <a:pt x="-111530" y="817883"/>
                          <a:pt x="-141516" y="332559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44133E7-D7BF-433C-BC27-0AA7C622AA40}"/>
                  </a:ext>
                </a:extLst>
              </p:cNvPr>
              <p:cNvSpPr txBox="1"/>
              <p:nvPr/>
            </p:nvSpPr>
            <p:spPr>
              <a:xfrm>
                <a:off x="9265322" y="2491513"/>
                <a:ext cx="2165079" cy="369332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fr-FR" dirty="0"/>
                  <a:t>Output Sound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44133E7-D7BF-433C-BC27-0AA7C622AA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5322" y="2491513"/>
                <a:ext cx="2165079" cy="369332"/>
              </a:xfrm>
              <a:prstGeom prst="rect">
                <a:avLst/>
              </a:prstGeom>
              <a:blipFill>
                <a:blip r:embed="rId12"/>
                <a:stretch>
                  <a:fillRect t="-8333" r="-3380" b="-28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2" name="Picture 2" descr="6,700+ Sound Wave Stock Videos - iStock">
            <a:extLst>
              <a:ext uri="{FF2B5EF4-FFF2-40B4-BE49-F238E27FC236}">
                <a16:creationId xmlns:a16="http://schemas.microsoft.com/office/drawing/2014/main" id="{67C3609B-3A4B-2153-0D6D-6CD0EFA150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909" t="37126" b="36687"/>
          <a:stretch/>
        </p:blipFill>
        <p:spPr bwMode="auto">
          <a:xfrm>
            <a:off x="10102474" y="2876229"/>
            <a:ext cx="1140300" cy="492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: Rounded Corners 32">
                <a:extLst>
                  <a:ext uri="{FF2B5EF4-FFF2-40B4-BE49-F238E27FC236}">
                    <a16:creationId xmlns:a16="http://schemas.microsoft.com/office/drawing/2014/main" id="{410931C5-3084-6E96-DA50-A9825C1AFAB7}"/>
                  </a:ext>
                </a:extLst>
              </p:cNvPr>
              <p:cNvSpPr/>
              <p:nvPr/>
            </p:nvSpPr>
            <p:spPr>
              <a:xfrm>
                <a:off x="4187258" y="4378251"/>
                <a:ext cx="1395111" cy="535303"/>
              </a:xfrm>
              <a:prstGeom prst="roundRect">
                <a:avLst>
                  <a:gd name="adj" fmla="val 45653"/>
                </a:avLst>
              </a:prstGeom>
              <a:solidFill>
                <a:schemeClr val="bg1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400" b="0" dirty="0">
                    <a:solidFill>
                      <a:schemeClr val="tx1"/>
                    </a:solidFill>
                  </a:rPr>
                  <a:t>PEQ Parameters </a:t>
                </a:r>
                <a14:m>
                  <m:oMath xmlns:m="http://schemas.openxmlformats.org/officeDocument/2006/math">
                    <m:r>
                      <a:rPr lang="en-GB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fr-FR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3" name="Rectangle: Rounded Corners 32">
                <a:extLst>
                  <a:ext uri="{FF2B5EF4-FFF2-40B4-BE49-F238E27FC236}">
                    <a16:creationId xmlns:a16="http://schemas.microsoft.com/office/drawing/2014/main" id="{410931C5-3084-6E96-DA50-A9825C1AFA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7258" y="4378251"/>
                <a:ext cx="1395111" cy="535303"/>
              </a:xfrm>
              <a:prstGeom prst="roundRect">
                <a:avLst>
                  <a:gd name="adj" fmla="val 45653"/>
                </a:avLst>
              </a:prstGeom>
              <a:blipFill>
                <a:blip r:embed="rId13"/>
                <a:stretch>
                  <a:fillRect b="-4124"/>
                </a:stretch>
              </a:blipFill>
              <a:ln w="571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Rectangle 33">
            <a:extLst>
              <a:ext uri="{FF2B5EF4-FFF2-40B4-BE49-F238E27FC236}">
                <a16:creationId xmlns:a16="http://schemas.microsoft.com/office/drawing/2014/main" id="{89436CD6-A99E-6B12-7EB1-96D8CF6ADE96}"/>
              </a:ext>
            </a:extLst>
          </p:cNvPr>
          <p:cNvSpPr/>
          <p:nvPr/>
        </p:nvSpPr>
        <p:spPr>
          <a:xfrm>
            <a:off x="9406031" y="3906437"/>
            <a:ext cx="1883660" cy="771112"/>
          </a:xfrm>
          <a:prstGeom prst="rect">
            <a:avLst/>
          </a:prstGeom>
          <a:solidFill>
            <a:schemeClr val="bg2">
              <a:lumMod val="90000"/>
            </a:schemeClr>
          </a:solidFill>
          <a:ln w="76200" cap="sq" cmpd="sng">
            <a:solidFill>
              <a:schemeClr val="tx1"/>
            </a:solidFill>
            <a:beve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340864"/>
                      <a:gd name="connsiteY0" fmla="*/ 0 h 1600199"/>
                      <a:gd name="connsiteX1" fmla="*/ 2340864 w 2340864"/>
                      <a:gd name="connsiteY1" fmla="*/ 0 h 1600199"/>
                      <a:gd name="connsiteX2" fmla="*/ 2340864 w 2340864"/>
                      <a:gd name="connsiteY2" fmla="*/ 1600199 h 1600199"/>
                      <a:gd name="connsiteX3" fmla="*/ 0 w 2340864"/>
                      <a:gd name="connsiteY3" fmla="*/ 1600199 h 1600199"/>
                      <a:gd name="connsiteX4" fmla="*/ 0 w 2340864"/>
                      <a:gd name="connsiteY4" fmla="*/ 0 h 16001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340864" h="1600199" fill="none" extrusionOk="0">
                        <a:moveTo>
                          <a:pt x="0" y="0"/>
                        </a:moveTo>
                        <a:cubicBezTo>
                          <a:pt x="590201" y="-49533"/>
                          <a:pt x="2025289" y="-14809"/>
                          <a:pt x="2340864" y="0"/>
                        </a:cubicBezTo>
                        <a:cubicBezTo>
                          <a:pt x="2336140" y="711132"/>
                          <a:pt x="2469537" y="1053172"/>
                          <a:pt x="2340864" y="1600199"/>
                        </a:cubicBezTo>
                        <a:cubicBezTo>
                          <a:pt x="2052367" y="1551968"/>
                          <a:pt x="993265" y="1684654"/>
                          <a:pt x="0" y="1600199"/>
                        </a:cubicBezTo>
                        <a:cubicBezTo>
                          <a:pt x="70020" y="1265618"/>
                          <a:pt x="15041" y="687429"/>
                          <a:pt x="0" y="0"/>
                        </a:cubicBezTo>
                        <a:close/>
                      </a:path>
                      <a:path w="2340864" h="1600199" stroke="0" extrusionOk="0">
                        <a:moveTo>
                          <a:pt x="0" y="0"/>
                        </a:moveTo>
                        <a:cubicBezTo>
                          <a:pt x="733269" y="118645"/>
                          <a:pt x="1548338" y="116012"/>
                          <a:pt x="2340864" y="0"/>
                        </a:cubicBezTo>
                        <a:cubicBezTo>
                          <a:pt x="2463126" y="457747"/>
                          <a:pt x="2413221" y="1260643"/>
                          <a:pt x="2340864" y="1600199"/>
                        </a:cubicBezTo>
                        <a:cubicBezTo>
                          <a:pt x="1617345" y="1734799"/>
                          <a:pt x="466436" y="1443003"/>
                          <a:pt x="0" y="1600199"/>
                        </a:cubicBezTo>
                        <a:cubicBezTo>
                          <a:pt x="-111530" y="817883"/>
                          <a:pt x="-141516" y="332559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Time/Frequency </a:t>
            </a:r>
            <a:r>
              <a:rPr lang="fr-FR" dirty="0" err="1">
                <a:solidFill>
                  <a:schemeClr val="tx1"/>
                </a:solidFill>
              </a:rPr>
              <a:t>Loss</a:t>
            </a:r>
            <a:endParaRPr lang="fr-FR" dirty="0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CD2A243-9FCC-6843-F3B8-52221BB9B615}"/>
              </a:ext>
            </a:extLst>
          </p:cNvPr>
          <p:cNvCxnSpPr>
            <a:cxnSpLocks/>
            <a:stCxn id="30" idx="2"/>
            <a:endCxn id="34" idx="0"/>
          </p:cNvCxnSpPr>
          <p:nvPr/>
        </p:nvCxnSpPr>
        <p:spPr>
          <a:xfrm>
            <a:off x="10339196" y="3427845"/>
            <a:ext cx="8665" cy="47859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8D6598B7-7DED-5ADE-7E04-6BF50738DE84}"/>
              </a:ext>
            </a:extLst>
          </p:cNvPr>
          <p:cNvCxnSpPr>
            <a:cxnSpLocks/>
            <a:endCxn id="34" idx="2"/>
          </p:cNvCxnSpPr>
          <p:nvPr/>
        </p:nvCxnSpPr>
        <p:spPr>
          <a:xfrm flipV="1">
            <a:off x="10347861" y="4677549"/>
            <a:ext cx="0" cy="39144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E13DD8F9-645B-AFCA-4176-1D3AE62426AF}"/>
              </a:ext>
            </a:extLst>
          </p:cNvPr>
          <p:cNvSpPr/>
          <p:nvPr/>
        </p:nvSpPr>
        <p:spPr>
          <a:xfrm>
            <a:off x="8928730" y="5110252"/>
            <a:ext cx="2560320" cy="1105120"/>
          </a:xfrm>
          <a:prstGeom prst="rect">
            <a:avLst/>
          </a:prstGeom>
          <a:solidFill>
            <a:schemeClr val="bg1"/>
          </a:solidFill>
          <a:ln w="76200" cap="sq" cmpd="sng">
            <a:solidFill>
              <a:schemeClr val="tx1"/>
            </a:solidFill>
            <a:beve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340864"/>
                      <a:gd name="connsiteY0" fmla="*/ 0 h 1600199"/>
                      <a:gd name="connsiteX1" fmla="*/ 2340864 w 2340864"/>
                      <a:gd name="connsiteY1" fmla="*/ 0 h 1600199"/>
                      <a:gd name="connsiteX2" fmla="*/ 2340864 w 2340864"/>
                      <a:gd name="connsiteY2" fmla="*/ 1600199 h 1600199"/>
                      <a:gd name="connsiteX3" fmla="*/ 0 w 2340864"/>
                      <a:gd name="connsiteY3" fmla="*/ 1600199 h 1600199"/>
                      <a:gd name="connsiteX4" fmla="*/ 0 w 2340864"/>
                      <a:gd name="connsiteY4" fmla="*/ 0 h 16001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340864" h="1600199" fill="none" extrusionOk="0">
                        <a:moveTo>
                          <a:pt x="0" y="0"/>
                        </a:moveTo>
                        <a:cubicBezTo>
                          <a:pt x="590201" y="-49533"/>
                          <a:pt x="2025289" y="-14809"/>
                          <a:pt x="2340864" y="0"/>
                        </a:cubicBezTo>
                        <a:cubicBezTo>
                          <a:pt x="2336140" y="711132"/>
                          <a:pt x="2469537" y="1053172"/>
                          <a:pt x="2340864" y="1600199"/>
                        </a:cubicBezTo>
                        <a:cubicBezTo>
                          <a:pt x="2052367" y="1551968"/>
                          <a:pt x="993265" y="1684654"/>
                          <a:pt x="0" y="1600199"/>
                        </a:cubicBezTo>
                        <a:cubicBezTo>
                          <a:pt x="70020" y="1265618"/>
                          <a:pt x="15041" y="687429"/>
                          <a:pt x="0" y="0"/>
                        </a:cubicBezTo>
                        <a:close/>
                      </a:path>
                      <a:path w="2340864" h="1600199" stroke="0" extrusionOk="0">
                        <a:moveTo>
                          <a:pt x="0" y="0"/>
                        </a:moveTo>
                        <a:cubicBezTo>
                          <a:pt x="733269" y="118645"/>
                          <a:pt x="1548338" y="116012"/>
                          <a:pt x="2340864" y="0"/>
                        </a:cubicBezTo>
                        <a:cubicBezTo>
                          <a:pt x="2463126" y="457747"/>
                          <a:pt x="2413221" y="1260643"/>
                          <a:pt x="2340864" y="1600199"/>
                        </a:cubicBezTo>
                        <a:cubicBezTo>
                          <a:pt x="1617345" y="1734799"/>
                          <a:pt x="466436" y="1443003"/>
                          <a:pt x="0" y="1600199"/>
                        </a:cubicBezTo>
                        <a:cubicBezTo>
                          <a:pt x="-111530" y="817883"/>
                          <a:pt x="-141516" y="332559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870F6889-9E63-8920-8157-5DF364D2D8F3}"/>
                  </a:ext>
                </a:extLst>
              </p:cNvPr>
              <p:cNvSpPr txBox="1"/>
              <p:nvPr/>
            </p:nvSpPr>
            <p:spPr>
              <a:xfrm>
                <a:off x="8964108" y="5129672"/>
                <a:ext cx="2494756" cy="369332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fr-FR" dirty="0" err="1"/>
                  <a:t>Gound</a:t>
                </a:r>
                <a:r>
                  <a:rPr lang="fr-FR" dirty="0"/>
                  <a:t> Truth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870F6889-9E63-8920-8157-5DF364D2D8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4108" y="5129672"/>
                <a:ext cx="2494756" cy="369332"/>
              </a:xfrm>
              <a:prstGeom prst="rect">
                <a:avLst/>
              </a:prstGeom>
              <a:blipFill>
                <a:blip r:embed="rId14"/>
                <a:stretch>
                  <a:fillRect t="-6557" b="-2623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7" name="Picture 2" descr="6,700+ Sound Wave Stock Videos - iStock">
            <a:extLst>
              <a:ext uri="{FF2B5EF4-FFF2-40B4-BE49-F238E27FC236}">
                <a16:creationId xmlns:a16="http://schemas.microsoft.com/office/drawing/2014/main" id="{E1EE2703-135D-8D26-8A3F-416CD81B76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909" t="37126" b="36687"/>
          <a:stretch/>
        </p:blipFill>
        <p:spPr bwMode="auto">
          <a:xfrm>
            <a:off x="10015856" y="5593299"/>
            <a:ext cx="1288888" cy="556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EAC0DBED-A29A-3BDE-9C8E-2383FDB9106E}"/>
              </a:ext>
            </a:extLst>
          </p:cNvPr>
          <p:cNvCxnSpPr>
            <a:cxnSpLocks/>
          </p:cNvCxnSpPr>
          <p:nvPr/>
        </p:nvCxnSpPr>
        <p:spPr>
          <a:xfrm flipV="1">
            <a:off x="10102474" y="3427845"/>
            <a:ext cx="0" cy="478592"/>
          </a:xfrm>
          <a:prstGeom prst="straightConnector1">
            <a:avLst/>
          </a:prstGeom>
          <a:ln w="57150">
            <a:solidFill>
              <a:schemeClr val="tx1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luck_Out_Hat">
            <a:hlinkClick r:id="" action="ppaction://media"/>
            <a:extLst>
              <a:ext uri="{FF2B5EF4-FFF2-40B4-BE49-F238E27FC236}">
                <a16:creationId xmlns:a16="http://schemas.microsoft.com/office/drawing/2014/main" id="{9EB65406-6BBD-13D7-0E53-87ED90F7030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9355741" y="2868822"/>
            <a:ext cx="539323" cy="539323"/>
          </a:xfrm>
          <a:prstGeom prst="rect">
            <a:avLst/>
          </a:prstGeom>
        </p:spPr>
      </p:pic>
      <p:pic>
        <p:nvPicPr>
          <p:cNvPr id="9" name="Pluck_Out">
            <a:hlinkClick r:id="" action="ppaction://media"/>
            <a:extLst>
              <a:ext uri="{FF2B5EF4-FFF2-40B4-BE49-F238E27FC236}">
                <a16:creationId xmlns:a16="http://schemas.microsoft.com/office/drawing/2014/main" id="{5692979D-499C-EBCB-41AF-EFE8A96E1484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9160577" y="5552388"/>
            <a:ext cx="609600" cy="609600"/>
          </a:xfrm>
          <a:prstGeom prst="rect">
            <a:avLst/>
          </a:prstGeom>
        </p:spPr>
      </p:pic>
      <p:pic>
        <p:nvPicPr>
          <p:cNvPr id="11" name="Pluck_In">
            <a:hlinkClick r:id="" action="ppaction://media"/>
            <a:extLst>
              <a:ext uri="{FF2B5EF4-FFF2-40B4-BE49-F238E27FC236}">
                <a16:creationId xmlns:a16="http://schemas.microsoft.com/office/drawing/2014/main" id="{149E8F8F-50C9-402C-26C1-5189C0039871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733359" y="2892477"/>
            <a:ext cx="539323" cy="53932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55A96D5-F4EC-47C2-C6AA-8DDB9CEC2191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l="69502" t="22994" b="67892"/>
          <a:stretch/>
        </p:blipFill>
        <p:spPr>
          <a:xfrm>
            <a:off x="8378970" y="357491"/>
            <a:ext cx="1675576" cy="1510703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7145199F-19B1-16B7-A1E4-84D3EA9CA04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41616" t="16894" r="43261" b="56917"/>
          <a:stretch/>
        </p:blipFill>
        <p:spPr>
          <a:xfrm>
            <a:off x="6440755" y="2386124"/>
            <a:ext cx="1395117" cy="1105120"/>
          </a:xfrm>
          <a:prstGeom prst="rect">
            <a:avLst/>
          </a:prstGeom>
        </p:spPr>
      </p:pic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A4F3EDDC-8577-A709-2FDD-2E4EBEA47440}"/>
              </a:ext>
            </a:extLst>
          </p:cNvPr>
          <p:cNvCxnSpPr>
            <a:cxnSpLocks/>
            <a:stCxn id="27" idx="2"/>
            <a:endCxn id="37" idx="0"/>
          </p:cNvCxnSpPr>
          <p:nvPr/>
        </p:nvCxnSpPr>
        <p:spPr>
          <a:xfrm flipH="1">
            <a:off x="7126869" y="3491244"/>
            <a:ext cx="11445" cy="905421"/>
          </a:xfrm>
          <a:prstGeom prst="straightConnector1">
            <a:avLst/>
          </a:prstGeom>
          <a:ln w="57150">
            <a:solidFill>
              <a:schemeClr val="tx1"/>
            </a:solidFill>
            <a:prstDash val="sysDash"/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: Rounded Corners 36">
                <a:extLst>
                  <a:ext uri="{FF2B5EF4-FFF2-40B4-BE49-F238E27FC236}">
                    <a16:creationId xmlns:a16="http://schemas.microsoft.com/office/drawing/2014/main" id="{3A0CD993-56F7-A9D3-9C18-835CF92C12CC}"/>
                  </a:ext>
                </a:extLst>
              </p:cNvPr>
              <p:cNvSpPr/>
              <p:nvPr/>
            </p:nvSpPr>
            <p:spPr>
              <a:xfrm>
                <a:off x="6429313" y="4396665"/>
                <a:ext cx="1395111" cy="511437"/>
              </a:xfrm>
              <a:prstGeom prst="roundRect">
                <a:avLst>
                  <a:gd name="adj" fmla="val 45653"/>
                </a:avLst>
              </a:prstGeom>
              <a:solidFill>
                <a:schemeClr val="bg1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400" b="0" dirty="0" err="1">
                    <a:solidFill>
                      <a:schemeClr val="tx1"/>
                    </a:solidFill>
                  </a:rPr>
                  <a:t>WaveShaper</a:t>
                </a:r>
                <a:r>
                  <a:rPr lang="en-GB" sz="1400" b="0" dirty="0">
                    <a:solidFill>
                      <a:schemeClr val="tx1"/>
                    </a:solidFill>
                  </a:rPr>
                  <a:t> Parameters </a:t>
                </a:r>
                <a14:m>
                  <m:oMath xmlns:m="http://schemas.openxmlformats.org/officeDocument/2006/math">
                    <m:r>
                      <a:rPr lang="en-GB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fr-FR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7" name="Rectangle: Rounded Corners 36">
                <a:extLst>
                  <a:ext uri="{FF2B5EF4-FFF2-40B4-BE49-F238E27FC236}">
                    <a16:creationId xmlns:a16="http://schemas.microsoft.com/office/drawing/2014/main" id="{3A0CD993-56F7-A9D3-9C18-835CF92C12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9313" y="4396665"/>
                <a:ext cx="1395111" cy="511437"/>
              </a:xfrm>
              <a:prstGeom prst="roundRect">
                <a:avLst>
                  <a:gd name="adj" fmla="val 45653"/>
                </a:avLst>
              </a:prstGeom>
              <a:blipFill>
                <a:blip r:embed="rId17"/>
                <a:stretch>
                  <a:fillRect b="-6452"/>
                </a:stretch>
              </a:blipFill>
              <a:ln w="571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TextBox 54">
            <a:extLst>
              <a:ext uri="{FF2B5EF4-FFF2-40B4-BE49-F238E27FC236}">
                <a16:creationId xmlns:a16="http://schemas.microsoft.com/office/drawing/2014/main" id="{D9DB611D-9D9D-4AAE-C5FE-9EAFF1923A27}"/>
              </a:ext>
            </a:extLst>
          </p:cNvPr>
          <p:cNvSpPr txBox="1"/>
          <p:nvPr/>
        </p:nvSpPr>
        <p:spPr>
          <a:xfrm>
            <a:off x="6311658" y="1983325"/>
            <a:ext cx="16533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Helvetica" panose="020B0604020202020204" pitchFamily="2" charset="0"/>
              </a:rPr>
              <a:t>Wave Shaper</a:t>
            </a:r>
            <a:endParaRPr lang="fr-FR" b="1" dirty="0">
              <a:latin typeface="Helvetica" panose="020B0604020202020204" pitchFamily="2" charset="0"/>
            </a:endParaRP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23635A63-9610-1F10-7327-945B349A1D40}"/>
              </a:ext>
            </a:extLst>
          </p:cNvPr>
          <p:cNvCxnSpPr>
            <a:cxnSpLocks/>
            <a:stCxn id="27" idx="3"/>
            <a:endCxn id="30" idx="1"/>
          </p:cNvCxnSpPr>
          <p:nvPr/>
        </p:nvCxnSpPr>
        <p:spPr>
          <a:xfrm>
            <a:off x="7835872" y="2938684"/>
            <a:ext cx="1392334" cy="30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AD8DC99F-08EF-5E54-8FDD-ECBA54F2C5DA}"/>
              </a:ext>
            </a:extLst>
          </p:cNvPr>
          <p:cNvCxnSpPr>
            <a:cxnSpLocks/>
          </p:cNvCxnSpPr>
          <p:nvPr/>
        </p:nvCxnSpPr>
        <p:spPr>
          <a:xfrm flipH="1">
            <a:off x="5570927" y="3158841"/>
            <a:ext cx="858386" cy="0"/>
          </a:xfrm>
          <a:prstGeom prst="straightConnector1">
            <a:avLst/>
          </a:prstGeom>
          <a:ln w="57150">
            <a:solidFill>
              <a:schemeClr val="tx1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C8B9AA2D-E78F-0131-D580-1A90C833838D}"/>
              </a:ext>
            </a:extLst>
          </p:cNvPr>
          <p:cNvCxnSpPr>
            <a:cxnSpLocks/>
          </p:cNvCxnSpPr>
          <p:nvPr/>
        </p:nvCxnSpPr>
        <p:spPr>
          <a:xfrm>
            <a:off x="6918036" y="3491244"/>
            <a:ext cx="0" cy="905421"/>
          </a:xfrm>
          <a:prstGeom prst="straightConnector1">
            <a:avLst/>
          </a:prstGeom>
          <a:ln w="57150">
            <a:solidFill>
              <a:schemeClr val="tx1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9" name="Arrow: Bent 78">
            <a:extLst>
              <a:ext uri="{FF2B5EF4-FFF2-40B4-BE49-F238E27FC236}">
                <a16:creationId xmlns:a16="http://schemas.microsoft.com/office/drawing/2014/main" id="{647FE017-91AC-D3AE-FB20-2FC36848C7C0}"/>
              </a:ext>
            </a:extLst>
          </p:cNvPr>
          <p:cNvSpPr/>
          <p:nvPr/>
        </p:nvSpPr>
        <p:spPr>
          <a:xfrm>
            <a:off x="7126868" y="838538"/>
            <a:ext cx="1071418" cy="1111320"/>
          </a:xfrm>
          <a:prstGeom prst="bentArrow">
            <a:avLst>
              <a:gd name="adj1" fmla="val 4716"/>
              <a:gd name="adj2" fmla="val 13061"/>
              <a:gd name="adj3" fmla="val 22194"/>
              <a:gd name="adj4" fmla="val 77806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3622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4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846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846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audio>
              <p:cMediaNode vol="8000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  <p:audio>
              <p:cMediaNode vol="8000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22768B4-EDFF-E680-42E5-1269FEBB7F2D}"/>
              </a:ext>
            </a:extLst>
          </p:cNvPr>
          <p:cNvSpPr txBox="1">
            <a:spLocks/>
          </p:cNvSpPr>
          <p:nvPr/>
        </p:nvSpPr>
        <p:spPr>
          <a:xfrm>
            <a:off x="502920" y="393191"/>
            <a:ext cx="11457432" cy="8721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Helvetica" panose="020B0604020202020204" pitchFamily="2" charset="0"/>
              </a:rPr>
              <a:t>Main Approaches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7D119BF2-6F8E-B0C5-6757-0C875101DC59}"/>
              </a:ext>
            </a:extLst>
          </p:cNvPr>
          <p:cNvSpPr txBox="1">
            <a:spLocks/>
          </p:cNvSpPr>
          <p:nvPr/>
        </p:nvSpPr>
        <p:spPr>
          <a:xfrm>
            <a:off x="1814991" y="2072196"/>
            <a:ext cx="6594764" cy="45216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Audio engineering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Data-driven : Parameter prediction</a:t>
            </a:r>
          </a:p>
          <a:p>
            <a:endParaRPr lang="en-US" dirty="0"/>
          </a:p>
          <a:p>
            <a:r>
              <a:rPr lang="en-US" dirty="0"/>
              <a:t>Direct transformations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b="1" dirty="0">
                <a:solidFill>
                  <a:schemeClr val="tx2">
                    <a:lumMod val="90000"/>
                    <a:lumOff val="10000"/>
                  </a:schemeClr>
                </a:solidFill>
                <a:latin typeface="Helvetica" panose="020B0604020202020204" pitchFamily="2" charset="0"/>
              </a:rPr>
              <a:t>Differentiable Signal Processing</a:t>
            </a:r>
            <a:endParaRPr lang="en-US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pic>
        <p:nvPicPr>
          <p:cNvPr id="7" name="Graphic 6" descr="Database outline">
            <a:extLst>
              <a:ext uri="{FF2B5EF4-FFF2-40B4-BE49-F238E27FC236}">
                <a16:creationId xmlns:a16="http://schemas.microsoft.com/office/drawing/2014/main" id="{C2EBDD77-97A8-D6D4-6AB1-EDD2928096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8580" y="2902586"/>
            <a:ext cx="785502" cy="785502"/>
          </a:xfrm>
          <a:prstGeom prst="rect">
            <a:avLst/>
          </a:prstGeom>
        </p:spPr>
      </p:pic>
      <p:pic>
        <p:nvPicPr>
          <p:cNvPr id="9" name="Graphic 8" descr="Ear outline">
            <a:extLst>
              <a:ext uri="{FF2B5EF4-FFF2-40B4-BE49-F238E27FC236}">
                <a16:creationId xmlns:a16="http://schemas.microsoft.com/office/drawing/2014/main" id="{1BA10864-34E1-AA1A-50D5-BFA2767632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8580" y="1894182"/>
            <a:ext cx="785502" cy="785502"/>
          </a:xfrm>
          <a:prstGeom prst="rect">
            <a:avLst/>
          </a:prstGeom>
        </p:spPr>
      </p:pic>
      <p:pic>
        <p:nvPicPr>
          <p:cNvPr id="11" name="Graphic 10" descr="Network outline">
            <a:extLst>
              <a:ext uri="{FF2B5EF4-FFF2-40B4-BE49-F238E27FC236}">
                <a16:creationId xmlns:a16="http://schemas.microsoft.com/office/drawing/2014/main" id="{06D23C55-160B-B82C-C6B5-1527FF3729A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98580" y="4965031"/>
            <a:ext cx="785502" cy="785502"/>
          </a:xfrm>
          <a:prstGeom prst="rect">
            <a:avLst/>
          </a:prstGeom>
        </p:spPr>
      </p:pic>
      <p:pic>
        <p:nvPicPr>
          <p:cNvPr id="13" name="Graphic 12" descr="Circle with left arrow outline">
            <a:extLst>
              <a:ext uri="{FF2B5EF4-FFF2-40B4-BE49-F238E27FC236}">
                <a16:creationId xmlns:a16="http://schemas.microsoft.com/office/drawing/2014/main" id="{68D920B3-2A62-5BEA-4EC7-2EC5C789999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98580" y="3939377"/>
            <a:ext cx="785502" cy="785502"/>
          </a:xfrm>
          <a:prstGeom prst="rect">
            <a:avLst/>
          </a:prstGeom>
        </p:spPr>
      </p:pic>
      <p:sp>
        <p:nvSpPr>
          <p:cNvPr id="14" name="Subtitle 2">
            <a:extLst>
              <a:ext uri="{FF2B5EF4-FFF2-40B4-BE49-F238E27FC236}">
                <a16:creationId xmlns:a16="http://schemas.microsoft.com/office/drawing/2014/main" id="{10EEC5BF-4F9F-A4DC-76CC-34EC27032486}"/>
              </a:ext>
            </a:extLst>
          </p:cNvPr>
          <p:cNvSpPr txBox="1">
            <a:spLocks/>
          </p:cNvSpPr>
          <p:nvPr/>
        </p:nvSpPr>
        <p:spPr>
          <a:xfrm>
            <a:off x="4925475" y="2072196"/>
            <a:ext cx="6594764" cy="45216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dirty="0">
                <a:solidFill>
                  <a:srgbClr val="FF0000"/>
                </a:solidFill>
              </a:rPr>
              <a:t>Not automatic</a:t>
            </a:r>
          </a:p>
          <a:p>
            <a:pPr marL="0" indent="0" algn="r">
              <a:buNone/>
            </a:pPr>
            <a:endParaRPr lang="en-US" dirty="0"/>
          </a:p>
          <a:p>
            <a:pPr marL="0" indent="0" algn="r">
              <a:buNone/>
            </a:pPr>
            <a:r>
              <a:rPr lang="en-US" dirty="0">
                <a:solidFill>
                  <a:srgbClr val="FF0000"/>
                </a:solidFill>
              </a:rPr>
              <a:t>Need data</a:t>
            </a:r>
          </a:p>
          <a:p>
            <a:pPr marL="0" indent="0" algn="r">
              <a:buNone/>
            </a:pPr>
            <a:endParaRPr lang="en-US" dirty="0"/>
          </a:p>
          <a:p>
            <a:pPr marL="0" indent="0" algn="r">
              <a:buNone/>
            </a:pPr>
            <a:r>
              <a:rPr lang="en-US" dirty="0">
                <a:solidFill>
                  <a:srgbClr val="FF0000"/>
                </a:solidFill>
              </a:rPr>
              <a:t>No interpretability</a:t>
            </a:r>
          </a:p>
          <a:p>
            <a:pPr marL="0" indent="0" algn="r">
              <a:buNone/>
            </a:pPr>
            <a:endParaRPr lang="en-US" dirty="0"/>
          </a:p>
          <a:p>
            <a:pPr marL="0" indent="0" algn="r">
              <a:buNone/>
            </a:pPr>
            <a:r>
              <a:rPr lang="en-US" dirty="0">
                <a:solidFill>
                  <a:srgbClr val="00B050"/>
                </a:solidFill>
              </a:rPr>
              <a:t>Tested in the paper</a:t>
            </a:r>
          </a:p>
          <a:p>
            <a:pPr marL="0" indent="0" algn="r">
              <a:buNone/>
            </a:pPr>
            <a:endParaRPr lang="en-US" dirty="0"/>
          </a:p>
          <a:p>
            <a:pPr marL="0" indent="0" algn="r">
              <a:buNone/>
            </a:pPr>
            <a:endParaRPr lang="en-US" dirty="0"/>
          </a:p>
          <a:p>
            <a:pPr marL="0" indent="0" algn="r">
              <a:buNone/>
            </a:pPr>
            <a:endParaRPr lang="en-US" dirty="0"/>
          </a:p>
          <a:p>
            <a:pPr marL="0" indent="0" algn="r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38864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70861FD-732C-0BE5-714F-8D3FCFF852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13" t="6627" r="4869" b="3863"/>
          <a:stretch/>
        </p:blipFill>
        <p:spPr>
          <a:xfrm>
            <a:off x="822960" y="1664208"/>
            <a:ext cx="10405872" cy="459028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D79AF1B-EA8E-E35C-9C5F-E27DDC42156E}"/>
              </a:ext>
            </a:extLst>
          </p:cNvPr>
          <p:cNvSpPr txBox="1"/>
          <p:nvPr/>
        </p:nvSpPr>
        <p:spPr>
          <a:xfrm>
            <a:off x="679703" y="750294"/>
            <a:ext cx="85309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3600" b="1" dirty="0"/>
              <a:t>DDSP :</a:t>
            </a:r>
            <a:r>
              <a:rPr lang="en-US" sz="3600" b="1" dirty="0">
                <a:solidFill>
                  <a:srgbClr val="00B050"/>
                </a:solidFill>
              </a:rPr>
              <a:t> Automatic</a:t>
            </a:r>
            <a:r>
              <a:rPr lang="en-US" sz="3600" b="1" dirty="0">
                <a:solidFill>
                  <a:schemeClr val="bg2">
                    <a:lumMod val="10000"/>
                  </a:schemeClr>
                </a:solidFill>
              </a:rPr>
              <a:t> and </a:t>
            </a:r>
            <a:r>
              <a:rPr lang="en-US" sz="3600" b="1" dirty="0">
                <a:solidFill>
                  <a:srgbClr val="00B050"/>
                </a:solidFill>
              </a:rPr>
              <a:t>Interpretable</a:t>
            </a:r>
          </a:p>
        </p:txBody>
      </p:sp>
    </p:spTree>
    <p:extLst>
      <p:ext uri="{BB962C8B-B14F-4D97-AF65-F5344CB8AC3E}">
        <p14:creationId xmlns:p14="http://schemas.microsoft.com/office/powerpoint/2010/main" val="38430784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D79AF1B-EA8E-E35C-9C5F-E27DDC42156E}"/>
              </a:ext>
            </a:extLst>
          </p:cNvPr>
          <p:cNvSpPr txBox="1"/>
          <p:nvPr/>
        </p:nvSpPr>
        <p:spPr>
          <a:xfrm>
            <a:off x="679703" y="750294"/>
            <a:ext cx="60777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3600" b="1" dirty="0"/>
              <a:t>DDSP : </a:t>
            </a:r>
            <a:r>
              <a:rPr lang="en-US" sz="3600" b="1" dirty="0">
                <a:solidFill>
                  <a:srgbClr val="00B050"/>
                </a:solidFill>
              </a:rPr>
              <a:t>Data driven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9EA7DC-9D07-9F1C-F447-A42E98522B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387" y="1798052"/>
            <a:ext cx="11325225" cy="3594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9482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22768B4-EDFF-E680-42E5-1269FEBB7F2D}"/>
              </a:ext>
            </a:extLst>
          </p:cNvPr>
          <p:cNvSpPr txBox="1">
            <a:spLocks/>
          </p:cNvSpPr>
          <p:nvPr/>
        </p:nvSpPr>
        <p:spPr>
          <a:xfrm>
            <a:off x="502920" y="393191"/>
            <a:ext cx="11181080" cy="9830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Helvetica" panose="020B0604020202020204" pitchFamily="2" charset="0"/>
              </a:rPr>
              <a:t> Differentiable signal processing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7D119BF2-6F8E-B0C5-6757-0C875101DC59}"/>
              </a:ext>
            </a:extLst>
          </p:cNvPr>
          <p:cNvSpPr txBox="1">
            <a:spLocks/>
          </p:cNvSpPr>
          <p:nvPr/>
        </p:nvSpPr>
        <p:spPr>
          <a:xfrm>
            <a:off x="502920" y="1939452"/>
            <a:ext cx="4814685" cy="39901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Auto differentiation (AD)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Numerical Gradient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Neural Proxies (NP)</a:t>
            </a:r>
          </a:p>
        </p:txBody>
      </p:sp>
      <p:pic>
        <p:nvPicPr>
          <p:cNvPr id="5122" name="Picture 2" descr="Getting started with PyTorch. Deep Learning and Artificial ...">
            <a:extLst>
              <a:ext uri="{FF2B5EF4-FFF2-40B4-BE49-F238E27FC236}">
                <a16:creationId xmlns:a16="http://schemas.microsoft.com/office/drawing/2014/main" id="{DD7DB723-8F1E-C237-20BF-CE735D1097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5113" y="1330247"/>
            <a:ext cx="1273156" cy="827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TensorFlow">
            <a:extLst>
              <a:ext uri="{FF2B5EF4-FFF2-40B4-BE49-F238E27FC236}">
                <a16:creationId xmlns:a16="http://schemas.microsoft.com/office/drawing/2014/main" id="{B8939E6A-3EE5-D3B8-BDB8-5E1022F961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52" t="17797" r="16457" b="17227"/>
          <a:stretch/>
        </p:blipFill>
        <p:spPr bwMode="auto">
          <a:xfrm>
            <a:off x="4960708" y="2157522"/>
            <a:ext cx="1401969" cy="780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4B8D7D5-77F2-01BB-8848-C115C246FA8A}"/>
                  </a:ext>
                </a:extLst>
              </p:cNvPr>
              <p:cNvSpPr txBox="1"/>
              <p:nvPr/>
            </p:nvSpPr>
            <p:spPr>
              <a:xfrm>
                <a:off x="4394138" y="3429000"/>
                <a:ext cx="4001929" cy="6446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̂"/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acc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pt-BR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  <m:sSup>
                                <m:sSupPr>
                                  <m:ctrlPr>
                                    <a:rPr lang="pt-BR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∆</m:t>
                                  </m:r>
                                </m:e>
                                <m:sup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</m:t>
                                  </m:r>
                                </m:sup>
                              </m:sSup>
                            </m:e>
                          </m:d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h</m:t>
                          </m:r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  <m:sSup>
                                <m:sSup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∆</m:t>
                                  </m:r>
                                </m:e>
                                <m:sup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</m:t>
                                  </m:r>
                                </m:sup>
                              </m:sSup>
                            </m:e>
                          </m:d>
                        </m:num>
                        <m:den>
                          <m:r>
                            <a:rPr lang="pt-BR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pt-B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  <m:sSubSup>
                            <m:sSubSupPr>
                              <m:ctrlPr>
                                <a:rPr lang="pt-BR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4B8D7D5-77F2-01BB-8848-C115C246FA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4138" y="3429000"/>
                <a:ext cx="4001929" cy="6446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218" name="Picture 2" descr="Neural Network Icon Images – Browse 53,121 Stock Photos, Vectors, and Video  | Adobe Stock">
            <a:extLst>
              <a:ext uri="{FF2B5EF4-FFF2-40B4-BE49-F238E27FC236}">
                <a16:creationId xmlns:a16="http://schemas.microsoft.com/office/drawing/2014/main" id="{06344DC2-63CB-2147-A990-550E9BA18E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5113" y="4789972"/>
            <a:ext cx="979869" cy="979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12622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22768B4-EDFF-E680-42E5-1269FEBB7F2D}"/>
              </a:ext>
            </a:extLst>
          </p:cNvPr>
          <p:cNvSpPr txBox="1">
            <a:spLocks/>
          </p:cNvSpPr>
          <p:nvPr/>
        </p:nvSpPr>
        <p:spPr>
          <a:xfrm>
            <a:off x="237744" y="175194"/>
            <a:ext cx="11181080" cy="8596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Helvetica" panose="020B0604020202020204" pitchFamily="2" charset="0"/>
              </a:rPr>
              <a:t> My training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C343916-6A21-68E8-B095-773EF1A266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616" t="16894" r="43261" b="56917"/>
          <a:stretch/>
        </p:blipFill>
        <p:spPr>
          <a:xfrm>
            <a:off x="4927086" y="1581150"/>
            <a:ext cx="2332748" cy="184785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3A7ABF0-EC45-D1C6-4A09-1CD94C27F1AA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3453892" y="2505075"/>
            <a:ext cx="147319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D66D2D7-2169-D7EC-19C6-7D485ABE2478}"/>
              </a:ext>
            </a:extLst>
          </p:cNvPr>
          <p:cNvCxnSpPr>
            <a:cxnSpLocks/>
            <a:stCxn id="3" idx="3"/>
          </p:cNvCxnSpPr>
          <p:nvPr/>
        </p:nvCxnSpPr>
        <p:spPr>
          <a:xfrm>
            <a:off x="7259834" y="2505075"/>
            <a:ext cx="147319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4926BAE-5744-9DAF-A214-D422B225F98E}"/>
              </a:ext>
            </a:extLst>
          </p:cNvPr>
          <p:cNvSpPr txBox="1"/>
          <p:nvPr/>
        </p:nvSpPr>
        <p:spPr>
          <a:xfrm>
            <a:off x="5291325" y="1068537"/>
            <a:ext cx="15991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Helvetica" panose="020B0604020202020204" pitchFamily="2" charset="0"/>
              </a:rPr>
              <a:t>Audio Effect</a:t>
            </a:r>
            <a:endParaRPr lang="fr-FR" b="1" dirty="0">
              <a:latin typeface="Helvetica" panose="020B0604020202020204" pitchFamily="2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C727279-E803-E82E-EB1F-D9B3529C823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367" t="86484" r="15821"/>
          <a:stretch/>
        </p:blipFill>
        <p:spPr>
          <a:xfrm>
            <a:off x="3329865" y="5977442"/>
            <a:ext cx="5460137" cy="736248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2F8EA3F-ECD5-2B9A-BDE0-53D20CE6A52C}"/>
              </a:ext>
            </a:extLst>
          </p:cNvPr>
          <p:cNvCxnSpPr>
            <a:cxnSpLocks/>
          </p:cNvCxnSpPr>
          <p:nvPr/>
        </p:nvCxnSpPr>
        <p:spPr>
          <a:xfrm flipH="1">
            <a:off x="7259834" y="2792777"/>
            <a:ext cx="1473194" cy="0"/>
          </a:xfrm>
          <a:prstGeom prst="straightConnector1">
            <a:avLst/>
          </a:prstGeom>
          <a:ln w="57150">
            <a:solidFill>
              <a:schemeClr val="tx1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5A8681F-B58F-C23B-7837-6306B19313A1}"/>
              </a:ext>
            </a:extLst>
          </p:cNvPr>
          <p:cNvCxnSpPr>
            <a:cxnSpLocks/>
          </p:cNvCxnSpPr>
          <p:nvPr/>
        </p:nvCxnSpPr>
        <p:spPr>
          <a:xfrm>
            <a:off x="5834888" y="3428999"/>
            <a:ext cx="0" cy="660623"/>
          </a:xfrm>
          <a:prstGeom prst="straightConnector1">
            <a:avLst/>
          </a:prstGeom>
          <a:ln w="57150">
            <a:solidFill>
              <a:schemeClr val="tx1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FE74F72-4A2B-3A3A-FF67-4725D7C3B4DD}"/>
              </a:ext>
            </a:extLst>
          </p:cNvPr>
          <p:cNvCxnSpPr>
            <a:cxnSpLocks/>
            <a:stCxn id="3" idx="2"/>
          </p:cNvCxnSpPr>
          <p:nvPr/>
        </p:nvCxnSpPr>
        <p:spPr>
          <a:xfrm flipH="1">
            <a:off x="6090920" y="3429000"/>
            <a:ext cx="2540" cy="660623"/>
          </a:xfrm>
          <a:prstGeom prst="straightConnector1">
            <a:avLst/>
          </a:prstGeom>
          <a:ln w="57150">
            <a:solidFill>
              <a:schemeClr val="tx1"/>
            </a:solidFill>
            <a:prstDash val="sysDash"/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7A06664F-5ED1-2DE8-838E-2D4D0850AEA3}"/>
              </a:ext>
            </a:extLst>
          </p:cNvPr>
          <p:cNvSpPr/>
          <p:nvPr/>
        </p:nvSpPr>
        <p:spPr>
          <a:xfrm>
            <a:off x="893572" y="1952515"/>
            <a:ext cx="2560320" cy="1105120"/>
          </a:xfrm>
          <a:prstGeom prst="rect">
            <a:avLst/>
          </a:prstGeom>
          <a:solidFill>
            <a:schemeClr val="bg1"/>
          </a:solidFill>
          <a:ln w="76200" cap="sq" cmpd="sng">
            <a:solidFill>
              <a:schemeClr val="tx1"/>
            </a:solidFill>
            <a:beve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340864"/>
                      <a:gd name="connsiteY0" fmla="*/ 0 h 1600199"/>
                      <a:gd name="connsiteX1" fmla="*/ 2340864 w 2340864"/>
                      <a:gd name="connsiteY1" fmla="*/ 0 h 1600199"/>
                      <a:gd name="connsiteX2" fmla="*/ 2340864 w 2340864"/>
                      <a:gd name="connsiteY2" fmla="*/ 1600199 h 1600199"/>
                      <a:gd name="connsiteX3" fmla="*/ 0 w 2340864"/>
                      <a:gd name="connsiteY3" fmla="*/ 1600199 h 1600199"/>
                      <a:gd name="connsiteX4" fmla="*/ 0 w 2340864"/>
                      <a:gd name="connsiteY4" fmla="*/ 0 h 16001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340864" h="1600199" fill="none" extrusionOk="0">
                        <a:moveTo>
                          <a:pt x="0" y="0"/>
                        </a:moveTo>
                        <a:cubicBezTo>
                          <a:pt x="590201" y="-49533"/>
                          <a:pt x="2025289" y="-14809"/>
                          <a:pt x="2340864" y="0"/>
                        </a:cubicBezTo>
                        <a:cubicBezTo>
                          <a:pt x="2336140" y="711132"/>
                          <a:pt x="2469537" y="1053172"/>
                          <a:pt x="2340864" y="1600199"/>
                        </a:cubicBezTo>
                        <a:cubicBezTo>
                          <a:pt x="2052367" y="1551968"/>
                          <a:pt x="993265" y="1684654"/>
                          <a:pt x="0" y="1600199"/>
                        </a:cubicBezTo>
                        <a:cubicBezTo>
                          <a:pt x="70020" y="1265618"/>
                          <a:pt x="15041" y="687429"/>
                          <a:pt x="0" y="0"/>
                        </a:cubicBezTo>
                        <a:close/>
                      </a:path>
                      <a:path w="2340864" h="1600199" stroke="0" extrusionOk="0">
                        <a:moveTo>
                          <a:pt x="0" y="0"/>
                        </a:moveTo>
                        <a:cubicBezTo>
                          <a:pt x="733269" y="118645"/>
                          <a:pt x="1548338" y="116012"/>
                          <a:pt x="2340864" y="0"/>
                        </a:cubicBezTo>
                        <a:cubicBezTo>
                          <a:pt x="2463126" y="457747"/>
                          <a:pt x="2413221" y="1260643"/>
                          <a:pt x="2340864" y="1600199"/>
                        </a:cubicBezTo>
                        <a:cubicBezTo>
                          <a:pt x="1617345" y="1734799"/>
                          <a:pt x="466436" y="1443003"/>
                          <a:pt x="0" y="1600199"/>
                        </a:cubicBezTo>
                        <a:cubicBezTo>
                          <a:pt x="-111530" y="817883"/>
                          <a:pt x="-141516" y="332559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6848C8F-6510-379E-2B1D-FE4216EA565C}"/>
                  </a:ext>
                </a:extLst>
              </p:cNvPr>
              <p:cNvSpPr txBox="1"/>
              <p:nvPr/>
            </p:nvSpPr>
            <p:spPr>
              <a:xfrm>
                <a:off x="927100" y="1993900"/>
                <a:ext cx="2489200" cy="375681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fr-FR" dirty="0"/>
                  <a:t>Input Sound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6848C8F-6510-379E-2B1D-FE4216EA56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100" y="1993900"/>
                <a:ext cx="2489200" cy="375681"/>
              </a:xfrm>
              <a:prstGeom prst="rect">
                <a:avLst/>
              </a:prstGeom>
              <a:blipFill>
                <a:blip r:embed="rId4"/>
                <a:stretch>
                  <a:fillRect t="-6452" b="-2419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9" name="Picture 2" descr="6,700+ Sound Wave Stock Videos - iStock">
            <a:extLst>
              <a:ext uri="{FF2B5EF4-FFF2-40B4-BE49-F238E27FC236}">
                <a16:creationId xmlns:a16="http://schemas.microsoft.com/office/drawing/2014/main" id="{8EECBFE4-A32A-8CAA-BBCC-16079A694B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909" t="37126" b="36687"/>
          <a:stretch/>
        </p:blipFill>
        <p:spPr bwMode="auto">
          <a:xfrm>
            <a:off x="1980698" y="2435562"/>
            <a:ext cx="1288888" cy="556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8CB75309-4F33-0FD8-F736-6C29B199EF13}"/>
              </a:ext>
            </a:extLst>
          </p:cNvPr>
          <p:cNvSpPr/>
          <p:nvPr/>
        </p:nvSpPr>
        <p:spPr>
          <a:xfrm>
            <a:off x="8733028" y="1952515"/>
            <a:ext cx="2560320" cy="1105120"/>
          </a:xfrm>
          <a:prstGeom prst="rect">
            <a:avLst/>
          </a:prstGeom>
          <a:solidFill>
            <a:schemeClr val="bg1"/>
          </a:solidFill>
          <a:ln w="76200" cap="sq" cmpd="sng">
            <a:solidFill>
              <a:schemeClr val="tx1"/>
            </a:solidFill>
            <a:beve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340864"/>
                      <a:gd name="connsiteY0" fmla="*/ 0 h 1600199"/>
                      <a:gd name="connsiteX1" fmla="*/ 2340864 w 2340864"/>
                      <a:gd name="connsiteY1" fmla="*/ 0 h 1600199"/>
                      <a:gd name="connsiteX2" fmla="*/ 2340864 w 2340864"/>
                      <a:gd name="connsiteY2" fmla="*/ 1600199 h 1600199"/>
                      <a:gd name="connsiteX3" fmla="*/ 0 w 2340864"/>
                      <a:gd name="connsiteY3" fmla="*/ 1600199 h 1600199"/>
                      <a:gd name="connsiteX4" fmla="*/ 0 w 2340864"/>
                      <a:gd name="connsiteY4" fmla="*/ 0 h 16001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340864" h="1600199" fill="none" extrusionOk="0">
                        <a:moveTo>
                          <a:pt x="0" y="0"/>
                        </a:moveTo>
                        <a:cubicBezTo>
                          <a:pt x="590201" y="-49533"/>
                          <a:pt x="2025289" y="-14809"/>
                          <a:pt x="2340864" y="0"/>
                        </a:cubicBezTo>
                        <a:cubicBezTo>
                          <a:pt x="2336140" y="711132"/>
                          <a:pt x="2469537" y="1053172"/>
                          <a:pt x="2340864" y="1600199"/>
                        </a:cubicBezTo>
                        <a:cubicBezTo>
                          <a:pt x="2052367" y="1551968"/>
                          <a:pt x="993265" y="1684654"/>
                          <a:pt x="0" y="1600199"/>
                        </a:cubicBezTo>
                        <a:cubicBezTo>
                          <a:pt x="70020" y="1265618"/>
                          <a:pt x="15041" y="687429"/>
                          <a:pt x="0" y="0"/>
                        </a:cubicBezTo>
                        <a:close/>
                      </a:path>
                      <a:path w="2340864" h="1600199" stroke="0" extrusionOk="0">
                        <a:moveTo>
                          <a:pt x="0" y="0"/>
                        </a:moveTo>
                        <a:cubicBezTo>
                          <a:pt x="733269" y="118645"/>
                          <a:pt x="1548338" y="116012"/>
                          <a:pt x="2340864" y="0"/>
                        </a:cubicBezTo>
                        <a:cubicBezTo>
                          <a:pt x="2463126" y="457747"/>
                          <a:pt x="2413221" y="1260643"/>
                          <a:pt x="2340864" y="1600199"/>
                        </a:cubicBezTo>
                        <a:cubicBezTo>
                          <a:pt x="1617345" y="1734799"/>
                          <a:pt x="466436" y="1443003"/>
                          <a:pt x="0" y="1600199"/>
                        </a:cubicBezTo>
                        <a:cubicBezTo>
                          <a:pt x="-111530" y="817883"/>
                          <a:pt x="-141516" y="332559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44133E7-D7BF-433C-BC27-0AA7C622AA40}"/>
                  </a:ext>
                </a:extLst>
              </p:cNvPr>
              <p:cNvSpPr txBox="1"/>
              <p:nvPr/>
            </p:nvSpPr>
            <p:spPr>
              <a:xfrm>
                <a:off x="8770144" y="1993900"/>
                <a:ext cx="2494756" cy="369332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fr-FR" dirty="0"/>
                  <a:t>Output Sound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44133E7-D7BF-433C-BC27-0AA7C622AA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0144" y="1993900"/>
                <a:ext cx="2494756" cy="369332"/>
              </a:xfrm>
              <a:prstGeom prst="rect">
                <a:avLst/>
              </a:prstGeom>
              <a:blipFill>
                <a:blip r:embed="rId6"/>
                <a:stretch>
                  <a:fillRect t="-6557" b="-2623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2" name="Picture 2" descr="6,700+ Sound Wave Stock Videos - iStock">
            <a:extLst>
              <a:ext uri="{FF2B5EF4-FFF2-40B4-BE49-F238E27FC236}">
                <a16:creationId xmlns:a16="http://schemas.microsoft.com/office/drawing/2014/main" id="{67C3609B-3A4B-2153-0D6D-6CD0EFA150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909" t="37126" b="36687"/>
          <a:stretch/>
        </p:blipFill>
        <p:spPr bwMode="auto">
          <a:xfrm>
            <a:off x="9820154" y="2435562"/>
            <a:ext cx="1288888" cy="556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: Rounded Corners 32">
                <a:extLst>
                  <a:ext uri="{FF2B5EF4-FFF2-40B4-BE49-F238E27FC236}">
                    <a16:creationId xmlns:a16="http://schemas.microsoft.com/office/drawing/2014/main" id="{410931C5-3084-6E96-DA50-A9825C1AFAB7}"/>
                  </a:ext>
                </a:extLst>
              </p:cNvPr>
              <p:cNvSpPr/>
              <p:nvPr/>
            </p:nvSpPr>
            <p:spPr>
              <a:xfrm>
                <a:off x="5118104" y="4113078"/>
                <a:ext cx="1883660" cy="637309"/>
              </a:xfrm>
              <a:prstGeom prst="roundRect">
                <a:avLst>
                  <a:gd name="adj" fmla="val 45653"/>
                </a:avLst>
              </a:prstGeom>
              <a:solidFill>
                <a:schemeClr val="bg1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b="0" dirty="0">
                    <a:solidFill>
                      <a:schemeClr val="tx1"/>
                    </a:solidFill>
                  </a:rPr>
                  <a:t>Parameters </a:t>
                </a:r>
                <a14:m>
                  <m:oMath xmlns:m="http://schemas.openxmlformats.org/officeDocument/2006/math"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3" name="Rectangle: Rounded Corners 32">
                <a:extLst>
                  <a:ext uri="{FF2B5EF4-FFF2-40B4-BE49-F238E27FC236}">
                    <a16:creationId xmlns:a16="http://schemas.microsoft.com/office/drawing/2014/main" id="{410931C5-3084-6E96-DA50-A9825C1AFA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8104" y="4113078"/>
                <a:ext cx="1883660" cy="637309"/>
              </a:xfrm>
              <a:prstGeom prst="roundRect">
                <a:avLst>
                  <a:gd name="adj" fmla="val 45653"/>
                </a:avLst>
              </a:prstGeom>
              <a:blipFill>
                <a:blip r:embed="rId7"/>
                <a:stretch>
                  <a:fillRect/>
                </a:stretch>
              </a:blipFill>
              <a:ln w="571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Rectangle 33">
            <a:extLst>
              <a:ext uri="{FF2B5EF4-FFF2-40B4-BE49-F238E27FC236}">
                <a16:creationId xmlns:a16="http://schemas.microsoft.com/office/drawing/2014/main" id="{89436CD6-A99E-6B12-7EB1-96D8CF6ADE96}"/>
              </a:ext>
            </a:extLst>
          </p:cNvPr>
          <p:cNvSpPr/>
          <p:nvPr/>
        </p:nvSpPr>
        <p:spPr>
          <a:xfrm>
            <a:off x="9071358" y="3428999"/>
            <a:ext cx="1883660" cy="771112"/>
          </a:xfrm>
          <a:prstGeom prst="rect">
            <a:avLst/>
          </a:prstGeom>
          <a:solidFill>
            <a:schemeClr val="bg2">
              <a:lumMod val="90000"/>
            </a:schemeClr>
          </a:solidFill>
          <a:ln w="76200" cap="sq" cmpd="sng">
            <a:solidFill>
              <a:schemeClr val="tx1"/>
            </a:solidFill>
            <a:beve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340864"/>
                      <a:gd name="connsiteY0" fmla="*/ 0 h 1600199"/>
                      <a:gd name="connsiteX1" fmla="*/ 2340864 w 2340864"/>
                      <a:gd name="connsiteY1" fmla="*/ 0 h 1600199"/>
                      <a:gd name="connsiteX2" fmla="*/ 2340864 w 2340864"/>
                      <a:gd name="connsiteY2" fmla="*/ 1600199 h 1600199"/>
                      <a:gd name="connsiteX3" fmla="*/ 0 w 2340864"/>
                      <a:gd name="connsiteY3" fmla="*/ 1600199 h 1600199"/>
                      <a:gd name="connsiteX4" fmla="*/ 0 w 2340864"/>
                      <a:gd name="connsiteY4" fmla="*/ 0 h 16001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340864" h="1600199" fill="none" extrusionOk="0">
                        <a:moveTo>
                          <a:pt x="0" y="0"/>
                        </a:moveTo>
                        <a:cubicBezTo>
                          <a:pt x="590201" y="-49533"/>
                          <a:pt x="2025289" y="-14809"/>
                          <a:pt x="2340864" y="0"/>
                        </a:cubicBezTo>
                        <a:cubicBezTo>
                          <a:pt x="2336140" y="711132"/>
                          <a:pt x="2469537" y="1053172"/>
                          <a:pt x="2340864" y="1600199"/>
                        </a:cubicBezTo>
                        <a:cubicBezTo>
                          <a:pt x="2052367" y="1551968"/>
                          <a:pt x="993265" y="1684654"/>
                          <a:pt x="0" y="1600199"/>
                        </a:cubicBezTo>
                        <a:cubicBezTo>
                          <a:pt x="70020" y="1265618"/>
                          <a:pt x="15041" y="687429"/>
                          <a:pt x="0" y="0"/>
                        </a:cubicBezTo>
                        <a:close/>
                      </a:path>
                      <a:path w="2340864" h="1600199" stroke="0" extrusionOk="0">
                        <a:moveTo>
                          <a:pt x="0" y="0"/>
                        </a:moveTo>
                        <a:cubicBezTo>
                          <a:pt x="733269" y="118645"/>
                          <a:pt x="1548338" y="116012"/>
                          <a:pt x="2340864" y="0"/>
                        </a:cubicBezTo>
                        <a:cubicBezTo>
                          <a:pt x="2463126" y="457747"/>
                          <a:pt x="2413221" y="1260643"/>
                          <a:pt x="2340864" y="1600199"/>
                        </a:cubicBezTo>
                        <a:cubicBezTo>
                          <a:pt x="1617345" y="1734799"/>
                          <a:pt x="466436" y="1443003"/>
                          <a:pt x="0" y="1600199"/>
                        </a:cubicBezTo>
                        <a:cubicBezTo>
                          <a:pt x="-111530" y="817883"/>
                          <a:pt x="-141516" y="332559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Time/Frequency </a:t>
            </a:r>
            <a:r>
              <a:rPr lang="fr-FR" dirty="0" err="1">
                <a:solidFill>
                  <a:schemeClr val="tx1"/>
                </a:solidFill>
              </a:rPr>
              <a:t>Loss</a:t>
            </a:r>
            <a:endParaRPr lang="fr-FR" dirty="0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CD2A243-9FCC-6843-F3B8-52221BB9B615}"/>
              </a:ext>
            </a:extLst>
          </p:cNvPr>
          <p:cNvCxnSpPr>
            <a:cxnSpLocks/>
            <a:stCxn id="30" idx="2"/>
            <a:endCxn id="34" idx="0"/>
          </p:cNvCxnSpPr>
          <p:nvPr/>
        </p:nvCxnSpPr>
        <p:spPr>
          <a:xfrm>
            <a:off x="10013188" y="3057635"/>
            <a:ext cx="0" cy="37136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8D6598B7-7DED-5ADE-7E04-6BF50738DE84}"/>
              </a:ext>
            </a:extLst>
          </p:cNvPr>
          <p:cNvCxnSpPr>
            <a:cxnSpLocks/>
            <a:endCxn id="34" idx="2"/>
          </p:cNvCxnSpPr>
          <p:nvPr/>
        </p:nvCxnSpPr>
        <p:spPr>
          <a:xfrm flipV="1">
            <a:off x="10013188" y="4200111"/>
            <a:ext cx="0" cy="39144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E13DD8F9-645B-AFCA-4176-1D3AE62426AF}"/>
              </a:ext>
            </a:extLst>
          </p:cNvPr>
          <p:cNvSpPr/>
          <p:nvPr/>
        </p:nvSpPr>
        <p:spPr>
          <a:xfrm>
            <a:off x="8734766" y="4611484"/>
            <a:ext cx="2560320" cy="1105120"/>
          </a:xfrm>
          <a:prstGeom prst="rect">
            <a:avLst/>
          </a:prstGeom>
          <a:solidFill>
            <a:schemeClr val="bg1"/>
          </a:solidFill>
          <a:ln w="76200" cap="sq" cmpd="sng">
            <a:solidFill>
              <a:schemeClr val="tx1"/>
            </a:solidFill>
            <a:beve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340864"/>
                      <a:gd name="connsiteY0" fmla="*/ 0 h 1600199"/>
                      <a:gd name="connsiteX1" fmla="*/ 2340864 w 2340864"/>
                      <a:gd name="connsiteY1" fmla="*/ 0 h 1600199"/>
                      <a:gd name="connsiteX2" fmla="*/ 2340864 w 2340864"/>
                      <a:gd name="connsiteY2" fmla="*/ 1600199 h 1600199"/>
                      <a:gd name="connsiteX3" fmla="*/ 0 w 2340864"/>
                      <a:gd name="connsiteY3" fmla="*/ 1600199 h 1600199"/>
                      <a:gd name="connsiteX4" fmla="*/ 0 w 2340864"/>
                      <a:gd name="connsiteY4" fmla="*/ 0 h 16001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340864" h="1600199" fill="none" extrusionOk="0">
                        <a:moveTo>
                          <a:pt x="0" y="0"/>
                        </a:moveTo>
                        <a:cubicBezTo>
                          <a:pt x="590201" y="-49533"/>
                          <a:pt x="2025289" y="-14809"/>
                          <a:pt x="2340864" y="0"/>
                        </a:cubicBezTo>
                        <a:cubicBezTo>
                          <a:pt x="2336140" y="711132"/>
                          <a:pt x="2469537" y="1053172"/>
                          <a:pt x="2340864" y="1600199"/>
                        </a:cubicBezTo>
                        <a:cubicBezTo>
                          <a:pt x="2052367" y="1551968"/>
                          <a:pt x="993265" y="1684654"/>
                          <a:pt x="0" y="1600199"/>
                        </a:cubicBezTo>
                        <a:cubicBezTo>
                          <a:pt x="70020" y="1265618"/>
                          <a:pt x="15041" y="687429"/>
                          <a:pt x="0" y="0"/>
                        </a:cubicBezTo>
                        <a:close/>
                      </a:path>
                      <a:path w="2340864" h="1600199" stroke="0" extrusionOk="0">
                        <a:moveTo>
                          <a:pt x="0" y="0"/>
                        </a:moveTo>
                        <a:cubicBezTo>
                          <a:pt x="733269" y="118645"/>
                          <a:pt x="1548338" y="116012"/>
                          <a:pt x="2340864" y="0"/>
                        </a:cubicBezTo>
                        <a:cubicBezTo>
                          <a:pt x="2463126" y="457747"/>
                          <a:pt x="2413221" y="1260643"/>
                          <a:pt x="2340864" y="1600199"/>
                        </a:cubicBezTo>
                        <a:cubicBezTo>
                          <a:pt x="1617345" y="1734799"/>
                          <a:pt x="466436" y="1443003"/>
                          <a:pt x="0" y="1600199"/>
                        </a:cubicBezTo>
                        <a:cubicBezTo>
                          <a:pt x="-111530" y="817883"/>
                          <a:pt x="-141516" y="332559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870F6889-9E63-8920-8157-5DF364D2D8F3}"/>
                  </a:ext>
                </a:extLst>
              </p:cNvPr>
              <p:cNvSpPr txBox="1"/>
              <p:nvPr/>
            </p:nvSpPr>
            <p:spPr>
              <a:xfrm>
                <a:off x="8770144" y="4630904"/>
                <a:ext cx="2494756" cy="369332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fr-FR" dirty="0" err="1"/>
                  <a:t>Gound</a:t>
                </a:r>
                <a:r>
                  <a:rPr lang="fr-FR" dirty="0"/>
                  <a:t> Truth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870F6889-9E63-8920-8157-5DF364D2D8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0144" y="4630904"/>
                <a:ext cx="2494756" cy="369332"/>
              </a:xfrm>
              <a:prstGeom prst="rect">
                <a:avLst/>
              </a:prstGeom>
              <a:blipFill>
                <a:blip r:embed="rId8"/>
                <a:stretch>
                  <a:fillRect t="-8333" b="-28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7" name="Picture 2" descr="6,700+ Sound Wave Stock Videos - iStock">
            <a:extLst>
              <a:ext uri="{FF2B5EF4-FFF2-40B4-BE49-F238E27FC236}">
                <a16:creationId xmlns:a16="http://schemas.microsoft.com/office/drawing/2014/main" id="{E1EE2703-135D-8D26-8A3F-416CD81B76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909" t="37126" b="36687"/>
          <a:stretch/>
        </p:blipFill>
        <p:spPr bwMode="auto">
          <a:xfrm>
            <a:off x="9821892" y="5094531"/>
            <a:ext cx="1288888" cy="556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EAC0DBED-A29A-3BDE-9C8E-2383FDB9106E}"/>
              </a:ext>
            </a:extLst>
          </p:cNvPr>
          <p:cNvCxnSpPr>
            <a:cxnSpLocks/>
          </p:cNvCxnSpPr>
          <p:nvPr/>
        </p:nvCxnSpPr>
        <p:spPr>
          <a:xfrm flipV="1">
            <a:off x="9820154" y="3057635"/>
            <a:ext cx="0" cy="346214"/>
          </a:xfrm>
          <a:prstGeom prst="straightConnector1">
            <a:avLst/>
          </a:prstGeom>
          <a:ln w="57150">
            <a:solidFill>
              <a:schemeClr val="tx1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46175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22768B4-EDFF-E680-42E5-1269FEBB7F2D}"/>
              </a:ext>
            </a:extLst>
          </p:cNvPr>
          <p:cNvSpPr txBox="1">
            <a:spLocks/>
          </p:cNvSpPr>
          <p:nvPr/>
        </p:nvSpPr>
        <p:spPr>
          <a:xfrm>
            <a:off x="367284" y="187451"/>
            <a:ext cx="6380988" cy="15864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Helvetica" panose="020B0604020202020204" pitchFamily="2" charset="0"/>
              </a:rPr>
              <a:t>Differentiable Parametric </a:t>
            </a:r>
            <a:r>
              <a:rPr lang="en-US" b="1" dirty="0" err="1">
                <a:latin typeface="Helvetica" panose="020B0604020202020204" pitchFamily="2" charset="0"/>
              </a:rPr>
              <a:t>EQualizer</a:t>
            </a:r>
            <a:endParaRPr lang="en-US" b="1" dirty="0">
              <a:latin typeface="Helvetica" panose="020B0604020202020204" pitchFamily="2" charset="0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7D119BF2-6F8E-B0C5-6757-0C875101DC59}"/>
              </a:ext>
            </a:extLst>
          </p:cNvPr>
          <p:cNvSpPr txBox="1">
            <a:spLocks/>
          </p:cNvSpPr>
          <p:nvPr/>
        </p:nvSpPr>
        <p:spPr>
          <a:xfrm>
            <a:off x="367284" y="1689298"/>
            <a:ext cx="5119116" cy="5169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Biquad</a:t>
            </a:r>
            <a:r>
              <a:rPr lang="en-US" dirty="0"/>
              <a:t> IIR Filter cascade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DD93005-71A6-17E4-6982-7777217155F5}"/>
                  </a:ext>
                </a:extLst>
              </p:cNvPr>
              <p:cNvSpPr txBox="1"/>
              <p:nvPr/>
            </p:nvSpPr>
            <p:spPr>
              <a:xfrm>
                <a:off x="667234" y="2650988"/>
                <a:ext cx="6181344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b="0" i="1" spc="-150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GB" b="0" i="1" spc="-15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pc="-15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GB" b="0" i="1" spc="-15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0" i="1" spc="-15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pc="-150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GB" b="0" i="1" spc="-15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b="0" i="1" spc="-150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GB" b="0" i="1" spc="-15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pc="-15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GB" b="0" i="1" spc="-15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b="0" i="1" spc="-15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pc="-150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GB" b="0" i="1" spc="-15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i="1" spc="-15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GB" i="1" spc="-15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 spc="-15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GB" i="1" spc="-15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GB" b="0" i="1" spc="-15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b="0" i="1" spc="-15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pc="-150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GB" b="0" i="1" spc="-15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b="0" i="1" spc="-150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GB" b="0" i="1" spc="-15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pc="-150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GB" b="0" i="1" spc="-150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e>
                      </m:d>
                      <m:r>
                        <a:rPr lang="en-GB" b="0" i="1" spc="-15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pl-PL" i="1" spc="-15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GB" b="0" i="1" spc="-15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pc="-15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GB" b="0" i="1" spc="-15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l-PL" i="1" spc="-15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pl-PL" i="1" spc="-15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l-PL" i="1" spc="-15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pl-PL" i="1" spc="-15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pl-PL" i="1" spc="-150">
                          <a:latin typeface="Cambria Math" panose="02040503050406030204" pitchFamily="18" charset="0"/>
                        </a:rPr>
                        <m:t>–</m:t>
                      </m:r>
                      <m:sSub>
                        <m:sSubPr>
                          <m:ctrlPr>
                            <a:rPr lang="en-GB" b="0" i="1" spc="-15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pc="-15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GB" b="0" i="1" spc="-15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l-PL" i="1" spc="-15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pl-PL" i="1" spc="-15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l-PL" i="1" spc="-15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pl-PL" i="1" spc="-150">
                              <a:latin typeface="Cambria Math" panose="02040503050406030204" pitchFamily="18" charset="0"/>
                            </a:rPr>
                            <m:t>−2</m:t>
                          </m:r>
                        </m:e>
                      </m:d>
                    </m:oMath>
                  </m:oMathPara>
                </a14:m>
                <a:endParaRPr lang="fr-FR" spc="-15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DD93005-71A6-17E4-6982-7777217155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234" y="2650988"/>
                <a:ext cx="6181344" cy="276999"/>
              </a:xfrm>
              <a:prstGeom prst="rect">
                <a:avLst/>
              </a:prstGeom>
              <a:blipFill>
                <a:blip r:embed="rId2"/>
                <a:stretch>
                  <a:fillRect l="-1381" b="-2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80F5A125-8CE1-93E1-180B-8FE2AFABC0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0112" y="321188"/>
            <a:ext cx="4095456" cy="2065181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95DE7A33-45ED-E468-7E86-618CA5A3E1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2840" y="2650988"/>
            <a:ext cx="3810000" cy="198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548EBD7-345E-8077-CFA3-A826BA45094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3401" b="33401"/>
          <a:stretch/>
        </p:blipFill>
        <p:spPr>
          <a:xfrm>
            <a:off x="367284" y="5052916"/>
            <a:ext cx="4989577" cy="165647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A1EF3B5-E50C-AA21-13DC-182DE34E9B9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68822"/>
          <a:stretch/>
        </p:blipFill>
        <p:spPr>
          <a:xfrm>
            <a:off x="5781964" y="4809596"/>
            <a:ext cx="5917646" cy="184503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29C8A3F-E473-1C01-C5D2-9BCE227A65D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670" t="67205" b="445"/>
          <a:stretch/>
        </p:blipFill>
        <p:spPr>
          <a:xfrm>
            <a:off x="367284" y="3377283"/>
            <a:ext cx="4989577" cy="1675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4640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22768B4-EDFF-E680-42E5-1269FEBB7F2D}"/>
              </a:ext>
            </a:extLst>
          </p:cNvPr>
          <p:cNvSpPr txBox="1">
            <a:spLocks/>
          </p:cNvSpPr>
          <p:nvPr/>
        </p:nvSpPr>
        <p:spPr>
          <a:xfrm>
            <a:off x="367284" y="187451"/>
            <a:ext cx="6380988" cy="15864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Helvetica" panose="020B0604020202020204" pitchFamily="2" charset="0"/>
              </a:rPr>
              <a:t>Differentiable Parametric </a:t>
            </a:r>
            <a:r>
              <a:rPr lang="en-US" b="1" dirty="0" err="1">
                <a:latin typeface="Helvetica" panose="020B0604020202020204" pitchFamily="2" charset="0"/>
              </a:rPr>
              <a:t>EQualizer</a:t>
            </a:r>
            <a:endParaRPr lang="en-US" b="1" dirty="0">
              <a:latin typeface="Helvetica" panose="020B0604020202020204" pitchFamily="2" charset="0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7D119BF2-6F8E-B0C5-6757-0C875101DC59}"/>
              </a:ext>
            </a:extLst>
          </p:cNvPr>
          <p:cNvSpPr txBox="1">
            <a:spLocks/>
          </p:cNvSpPr>
          <p:nvPr/>
        </p:nvSpPr>
        <p:spPr>
          <a:xfrm>
            <a:off x="502920" y="2048256"/>
            <a:ext cx="9144000" cy="5169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Biquad</a:t>
            </a:r>
            <a:r>
              <a:rPr lang="en-US" dirty="0"/>
              <a:t> FIR Approximation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0F5A125-8CE1-93E1-180B-8FE2AFABC0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7696" y="337907"/>
            <a:ext cx="4156087" cy="2095755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30C6E6F-9A67-9789-3A77-526D8E0B9955}"/>
                  </a:ext>
                </a:extLst>
              </p:cNvPr>
              <p:cNvSpPr txBox="1"/>
              <p:nvPr/>
            </p:nvSpPr>
            <p:spPr>
              <a:xfrm>
                <a:off x="691896" y="2562576"/>
                <a:ext cx="5404104" cy="106548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p>
                                <m:sSup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𝑠</m:t>
                          </m:r>
                          <m:sSub>
                            <m:sSubPr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num>
                                <m:den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20</m:t>
                                  </m:r>
                                </m:den>
                              </m:f>
                            </m:sup>
                          </m:s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−1)</m:t>
                          </m:r>
                          <m:f>
                            <m:f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den>
                          </m:f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p>
                            <m:sSup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𝑠</m:t>
                          </m:r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f>
                                    <m:f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</m:num>
                                    <m:den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20</m:t>
                                      </m:r>
                                    </m:den>
                                  </m:f>
                                </m:sup>
                              </m:sSup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  <m:f>
                            <m:fPr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den>
                          </m:f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30C6E6F-9A67-9789-3A77-526D8E0B99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896" y="2562576"/>
                <a:ext cx="5404104" cy="106548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D69E118E-8B36-5986-3F9F-20FA91A06F24}"/>
              </a:ext>
            </a:extLst>
          </p:cNvPr>
          <p:cNvSpPr/>
          <p:nvPr/>
        </p:nvSpPr>
        <p:spPr>
          <a:xfrm>
            <a:off x="7407696" y="3107233"/>
            <a:ext cx="1024128" cy="649224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tx1"/>
                </a:solidFill>
                <a:latin typeface="Helvetica" panose="020B0604020202020204" pitchFamily="2" charset="0"/>
              </a:rPr>
              <a:t>FFT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928A41B-630A-698D-82B5-AFD3A8C6638F}"/>
              </a:ext>
            </a:extLst>
          </p:cNvPr>
          <p:cNvSpPr/>
          <p:nvPr/>
        </p:nvSpPr>
        <p:spPr>
          <a:xfrm>
            <a:off x="10307222" y="3095318"/>
            <a:ext cx="1024128" cy="649224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err="1">
                <a:solidFill>
                  <a:schemeClr val="tx1"/>
                </a:solidFill>
                <a:latin typeface="Helvetica" panose="020B0604020202020204" pitchFamily="2" charset="0"/>
              </a:rPr>
              <a:t>iFFT</a:t>
            </a:r>
            <a:endParaRPr lang="fr-FR" b="1" dirty="0">
              <a:solidFill>
                <a:schemeClr val="tx1"/>
              </a:solidFill>
              <a:latin typeface="Helvetica" panose="020B0604020202020204" pitchFamily="2" charset="0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4A3833B-34C6-E9F8-1F31-BD1EB7494C3B}"/>
              </a:ext>
            </a:extLst>
          </p:cNvPr>
          <p:cNvCxnSpPr>
            <a:cxnSpLocks/>
            <a:stCxn id="3" idx="3"/>
            <a:endCxn id="8" idx="1"/>
          </p:cNvCxnSpPr>
          <p:nvPr/>
        </p:nvCxnSpPr>
        <p:spPr>
          <a:xfrm flipV="1">
            <a:off x="8431824" y="3419930"/>
            <a:ext cx="1875398" cy="1191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98D8EA22-1F98-F9D1-E52A-08455ED8DB4E}"/>
                  </a:ext>
                </a:extLst>
              </p:cNvPr>
              <p:cNvSpPr/>
              <p:nvPr/>
            </p:nvSpPr>
            <p:spPr>
              <a:xfrm>
                <a:off x="8990832" y="3107233"/>
                <a:ext cx="757382" cy="637309"/>
              </a:xfrm>
              <a:prstGeom prst="roundRect">
                <a:avLst>
                  <a:gd name="adj" fmla="val 45653"/>
                </a:avLst>
              </a:prstGeom>
              <a:solidFill>
                <a:schemeClr val="bg1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GB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𝑠𝑦𝑠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98D8EA22-1F98-F9D1-E52A-08455ED8DB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0832" y="3107233"/>
                <a:ext cx="757382" cy="637309"/>
              </a:xfrm>
              <a:prstGeom prst="roundRect">
                <a:avLst>
                  <a:gd name="adj" fmla="val 45653"/>
                </a:avLst>
              </a:prstGeom>
              <a:blipFill>
                <a:blip r:embed="rId4"/>
                <a:stretch>
                  <a:fillRect/>
                </a:stretch>
              </a:blipFill>
              <a:ln w="571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FD014F1-92F2-37C6-5ECE-FB3A76C21237}"/>
              </a:ext>
            </a:extLst>
          </p:cNvPr>
          <p:cNvCxnSpPr>
            <a:cxnSpLocks/>
          </p:cNvCxnSpPr>
          <p:nvPr/>
        </p:nvCxnSpPr>
        <p:spPr>
          <a:xfrm>
            <a:off x="7084291" y="3425887"/>
            <a:ext cx="32340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BEA6F40-6218-7DB7-2481-8AB3886FC759}"/>
              </a:ext>
            </a:extLst>
          </p:cNvPr>
          <p:cNvCxnSpPr>
            <a:cxnSpLocks/>
          </p:cNvCxnSpPr>
          <p:nvPr/>
        </p:nvCxnSpPr>
        <p:spPr>
          <a:xfrm>
            <a:off x="11331350" y="3432937"/>
            <a:ext cx="32340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1BA9A6A7-5FC9-FCE7-9661-3916F042695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67338"/>
          <a:stretch/>
        </p:blipFill>
        <p:spPr>
          <a:xfrm>
            <a:off x="5809673" y="4708638"/>
            <a:ext cx="6116782" cy="199784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8928920-4B69-80B7-6A43-84EC1027964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3264" b="34074"/>
          <a:stretch/>
        </p:blipFill>
        <p:spPr>
          <a:xfrm>
            <a:off x="217592" y="5225099"/>
            <a:ext cx="4857328" cy="158648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0FC4FDC-1FA2-6D03-CA65-3DE0BBFFB30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018" t="66766"/>
          <a:stretch/>
        </p:blipFill>
        <p:spPr>
          <a:xfrm>
            <a:off x="367284" y="3584547"/>
            <a:ext cx="4707636" cy="1630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1684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22768B4-EDFF-E680-42E5-1269FEBB7F2D}"/>
              </a:ext>
            </a:extLst>
          </p:cNvPr>
          <p:cNvSpPr txBox="1">
            <a:spLocks/>
          </p:cNvSpPr>
          <p:nvPr/>
        </p:nvSpPr>
        <p:spPr>
          <a:xfrm>
            <a:off x="348995" y="48951"/>
            <a:ext cx="9811189" cy="15864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Helvetica" panose="020B0604020202020204" pitchFamily="2" charset="0"/>
              </a:rPr>
              <a:t>Differentiable </a:t>
            </a:r>
            <a:r>
              <a:rPr lang="en-US" b="1" dirty="0" err="1">
                <a:latin typeface="Helvetica" panose="020B0604020202020204" pitchFamily="2" charset="0"/>
              </a:rPr>
              <a:t>WaveShaper</a:t>
            </a:r>
            <a:endParaRPr lang="en-US" b="1" dirty="0">
              <a:latin typeface="Helvetica" panose="020B0604020202020204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DD93005-71A6-17E4-6982-7777217155F5}"/>
                  </a:ext>
                </a:extLst>
              </p:cNvPr>
              <p:cNvSpPr txBox="1"/>
              <p:nvPr/>
            </p:nvSpPr>
            <p:spPr>
              <a:xfrm>
                <a:off x="3219746" y="1957195"/>
                <a:ext cx="2220934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pl-PL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l-PL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fr-FR" dirty="0"/>
                  <a:t>)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DD93005-71A6-17E4-6982-7777217155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9746" y="1957195"/>
                <a:ext cx="2220934" cy="276999"/>
              </a:xfrm>
              <a:prstGeom prst="rect">
                <a:avLst/>
              </a:prstGeom>
              <a:blipFill>
                <a:blip r:embed="rId2"/>
                <a:stretch>
                  <a:fillRect l="-3836" t="-26087" b="-5217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6E483658-643A-82FC-C2EC-3701710D9C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2941" y="1175521"/>
            <a:ext cx="3553369" cy="4506957"/>
          </a:xfrm>
          <a:prstGeom prst="rect">
            <a:avLst/>
          </a:prstGeom>
        </p:spPr>
      </p:pic>
      <p:sp>
        <p:nvSpPr>
          <p:cNvPr id="27" name="Subtitle 2">
            <a:extLst>
              <a:ext uri="{FF2B5EF4-FFF2-40B4-BE49-F238E27FC236}">
                <a16:creationId xmlns:a16="http://schemas.microsoft.com/office/drawing/2014/main" id="{929A2D74-0116-5889-337D-07EDCCB8A365}"/>
              </a:ext>
            </a:extLst>
          </p:cNvPr>
          <p:cNvSpPr txBox="1">
            <a:spLocks/>
          </p:cNvSpPr>
          <p:nvPr/>
        </p:nvSpPr>
        <p:spPr>
          <a:xfrm>
            <a:off x="485690" y="3109952"/>
            <a:ext cx="7167838" cy="20289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Simple Operation (Computation Cost)</a:t>
            </a:r>
          </a:p>
          <a:p>
            <a:endParaRPr lang="en-US" sz="2000" dirty="0"/>
          </a:p>
          <a:p>
            <a:r>
              <a:rPr lang="en-US" sz="2000" dirty="0"/>
              <a:t>Nonlinear operation → Big Frequency enhancement</a:t>
            </a:r>
          </a:p>
          <a:p>
            <a:endParaRPr lang="en-US" sz="2000" dirty="0"/>
          </a:p>
          <a:p>
            <a:r>
              <a:rPr lang="en-US" sz="2000" dirty="0"/>
              <a:t>High Expressivity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30088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1540</TotalTime>
  <Words>269</Words>
  <Application>Microsoft Office PowerPoint</Application>
  <PresentationFormat>Widescreen</PresentationFormat>
  <Paragraphs>83</Paragraphs>
  <Slides>17</Slides>
  <Notes>0</Notes>
  <HiddenSlides>0</HiddenSlides>
  <MMClips>6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Aptos</vt:lpstr>
      <vt:lpstr>Aptos Display</vt:lpstr>
      <vt:lpstr>Arial</vt:lpstr>
      <vt:lpstr>Cambria Math</vt:lpstr>
      <vt:lpstr>Helvetica</vt:lpstr>
      <vt:lpstr>Office Theme</vt:lpstr>
      <vt:lpstr>Style Transfer of Audio Effects with Differenciable Signal Processing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vdsvdsv</dc:title>
  <dc:creator>Siera</dc:creator>
  <cp:lastModifiedBy>Adhemar DESENNEVILLE-GRAVE</cp:lastModifiedBy>
  <cp:revision>11</cp:revision>
  <dcterms:created xsi:type="dcterms:W3CDTF">2024-03-11T11:42:52Z</dcterms:created>
  <dcterms:modified xsi:type="dcterms:W3CDTF">2024-07-01T23:35:13Z</dcterms:modified>
</cp:coreProperties>
</file>